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Now Bold" charset="1" panose="00000800000000000000"/>
      <p:regular r:id="rId32"/>
    </p:embeddedFont>
    <p:embeddedFont>
      <p:font typeface="Space Mono" charset="1" panose="02000509040000020004"/>
      <p:regular r:id="rId33"/>
    </p:embeddedFont>
    <p:embeddedFont>
      <p:font typeface="Space Mono Bold" charset="1" panose="02000809030000020004"/>
      <p:regular r:id="rId34"/>
    </p:embeddedFont>
    <p:embeddedFont>
      <p:font typeface="Open Sans Bold" charset="1" panose="020B0806030504020204"/>
      <p:regular r:id="rId35"/>
    </p:embeddedFont>
    <p:embeddedFont>
      <p:font typeface="Open Sans" charset="1" panose="020B0606030504020204"/>
      <p:regular r:id="rId36"/>
    </p:embeddedFont>
    <p:embeddedFont>
      <p:font typeface="Space Mono Italics" charset="1" panose="02000509090000090004"/>
      <p:regular r:id="rId37"/>
    </p:embeddedFont>
    <p:embeddedFont>
      <p:font typeface="Now" charset="1" panose="000005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3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 Id="rId4"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8.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https://mascotas-9e2a1.firebaseapp.com/__/auth/action?mode=action&amp;oobCode=code"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https://console.firebase.google.com/u/1/project/mascotas-9e2a1/storage/mascotas-9e2a1.appspot.com/files?hl=es-419" TargetMode="External" Type="http://schemas.openxmlformats.org/officeDocument/2006/relationships/hyperlink"/><Relationship Id="rId8"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grpSp>
        <p:nvGrpSpPr>
          <p:cNvPr name="Group 2" id="2"/>
          <p:cNvGrpSpPr/>
          <p:nvPr/>
        </p:nvGrpSpPr>
        <p:grpSpPr>
          <a:xfrm rot="0">
            <a:off x="1028700" y="2941462"/>
            <a:ext cx="9072009" cy="4909947"/>
            <a:chOff x="0" y="0"/>
            <a:chExt cx="2389336" cy="1293155"/>
          </a:xfrm>
        </p:grpSpPr>
        <p:sp>
          <p:nvSpPr>
            <p:cNvPr name="Freeform 3" id="3"/>
            <p:cNvSpPr/>
            <p:nvPr/>
          </p:nvSpPr>
          <p:spPr>
            <a:xfrm flipH="false" flipV="false" rot="0">
              <a:off x="0" y="0"/>
              <a:ext cx="2389336" cy="1293155"/>
            </a:xfrm>
            <a:custGeom>
              <a:avLst/>
              <a:gdLst/>
              <a:ahLst/>
              <a:cxnLst/>
              <a:rect r="r" b="b" t="t" l="l"/>
              <a:pathLst>
                <a:path h="1293155" w="2389336">
                  <a:moveTo>
                    <a:pt x="21335" y="0"/>
                  </a:moveTo>
                  <a:lnTo>
                    <a:pt x="2368001" y="0"/>
                  </a:lnTo>
                  <a:cubicBezTo>
                    <a:pt x="2379784" y="0"/>
                    <a:pt x="2389336" y="9552"/>
                    <a:pt x="2389336" y="21335"/>
                  </a:cubicBezTo>
                  <a:lnTo>
                    <a:pt x="2389336" y="1271820"/>
                  </a:lnTo>
                  <a:cubicBezTo>
                    <a:pt x="2389336" y="1277478"/>
                    <a:pt x="2387088" y="1282905"/>
                    <a:pt x="2383087" y="1286906"/>
                  </a:cubicBezTo>
                  <a:cubicBezTo>
                    <a:pt x="2379086" y="1290907"/>
                    <a:pt x="2373659" y="1293155"/>
                    <a:pt x="2368001" y="1293155"/>
                  </a:cubicBezTo>
                  <a:lnTo>
                    <a:pt x="21335" y="1293155"/>
                  </a:lnTo>
                  <a:cubicBezTo>
                    <a:pt x="15676" y="1293155"/>
                    <a:pt x="10250" y="1290907"/>
                    <a:pt x="6249" y="1286906"/>
                  </a:cubicBezTo>
                  <a:cubicBezTo>
                    <a:pt x="2248" y="1282905"/>
                    <a:pt x="0" y="1277478"/>
                    <a:pt x="0" y="1271820"/>
                  </a:cubicBezTo>
                  <a:lnTo>
                    <a:pt x="0" y="21335"/>
                  </a:lnTo>
                  <a:cubicBezTo>
                    <a:pt x="0" y="15676"/>
                    <a:pt x="2248" y="10250"/>
                    <a:pt x="6249" y="6249"/>
                  </a:cubicBezTo>
                  <a:cubicBezTo>
                    <a:pt x="10250" y="2248"/>
                    <a:pt x="15676" y="0"/>
                    <a:pt x="21335"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38100"/>
              <a:ext cx="2389336" cy="1331255"/>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1602619" y="3230835"/>
            <a:ext cx="5656681" cy="3825331"/>
          </a:xfrm>
          <a:custGeom>
            <a:avLst/>
            <a:gdLst/>
            <a:ahLst/>
            <a:cxnLst/>
            <a:rect r="r" b="b" t="t" l="l"/>
            <a:pathLst>
              <a:path h="3825331" w="5656681">
                <a:moveTo>
                  <a:pt x="0" y="0"/>
                </a:moveTo>
                <a:lnTo>
                  <a:pt x="5656681" y="0"/>
                </a:lnTo>
                <a:lnTo>
                  <a:pt x="5656681" y="3825330"/>
                </a:lnTo>
                <a:lnTo>
                  <a:pt x="0" y="3825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4"/>
            <a:stretch>
              <a:fillRect l="0" t="0" r="0" b="0"/>
            </a:stretch>
          </a:blipFill>
        </p:spPr>
      </p:sp>
      <p:sp>
        <p:nvSpPr>
          <p:cNvPr name="TextBox 7" id="7"/>
          <p:cNvSpPr txBox="true"/>
          <p:nvPr/>
        </p:nvSpPr>
        <p:spPr>
          <a:xfrm rot="0">
            <a:off x="1393670" y="6078995"/>
            <a:ext cx="8342068" cy="1352550"/>
          </a:xfrm>
          <a:prstGeom prst="rect">
            <a:avLst/>
          </a:prstGeom>
        </p:spPr>
        <p:txBody>
          <a:bodyPr anchor="t" rtlCol="false" tIns="0" lIns="0" bIns="0" rIns="0">
            <a:spAutoFit/>
          </a:bodyPr>
          <a:lstStyle/>
          <a:p>
            <a:pPr algn="l">
              <a:lnSpc>
                <a:spcPts val="10349"/>
              </a:lnSpc>
            </a:pPr>
            <a:r>
              <a:rPr lang="en-US" b="true" sz="9000">
                <a:solidFill>
                  <a:srgbClr val="000000"/>
                </a:solidFill>
                <a:latin typeface="Now Bold"/>
                <a:ea typeface="Now Bold"/>
                <a:cs typeface="Now Bold"/>
                <a:sym typeface="Now Bold"/>
              </a:rPr>
              <a:t>MASCOTAPP</a:t>
            </a:r>
          </a:p>
        </p:txBody>
      </p:sp>
      <p:sp>
        <p:nvSpPr>
          <p:cNvPr name="TextBox 8" id="8"/>
          <p:cNvSpPr txBox="true"/>
          <p:nvPr/>
        </p:nvSpPr>
        <p:spPr>
          <a:xfrm rot="0">
            <a:off x="1075337" y="7960289"/>
            <a:ext cx="5161132" cy="1749425"/>
          </a:xfrm>
          <a:prstGeom prst="rect">
            <a:avLst/>
          </a:prstGeom>
        </p:spPr>
        <p:txBody>
          <a:bodyPr anchor="t" rtlCol="false" tIns="0" lIns="0" bIns="0" rIns="0">
            <a:spAutoFit/>
          </a:bodyPr>
          <a:lstStyle/>
          <a:p>
            <a:pPr algn="l">
              <a:lnSpc>
                <a:spcPts val="2800"/>
              </a:lnSpc>
            </a:pPr>
            <a:r>
              <a:rPr lang="en-US" sz="2000">
                <a:solidFill>
                  <a:srgbClr val="000000"/>
                </a:solidFill>
                <a:latin typeface="Space Mono"/>
                <a:ea typeface="Space Mono"/>
                <a:cs typeface="Space Mono"/>
                <a:sym typeface="Space Mono"/>
              </a:rPr>
              <a:t>Capstone 003D</a:t>
            </a:r>
          </a:p>
          <a:p>
            <a:pPr algn="l">
              <a:lnSpc>
                <a:spcPts val="2800"/>
              </a:lnSpc>
            </a:pPr>
            <a:r>
              <a:rPr lang="en-US" sz="2000">
                <a:solidFill>
                  <a:srgbClr val="000000"/>
                </a:solidFill>
                <a:latin typeface="Space Mono"/>
                <a:ea typeface="Space Mono"/>
                <a:cs typeface="Space Mono"/>
                <a:sym typeface="Space Mono"/>
              </a:rPr>
              <a:t>Profesora: ROCIO CONTRERAS AGUILA</a:t>
            </a:r>
          </a:p>
          <a:p>
            <a:pPr algn="l">
              <a:lnSpc>
                <a:spcPts val="2800"/>
              </a:lnSpc>
            </a:pPr>
            <a:r>
              <a:rPr lang="en-US" sz="2000">
                <a:solidFill>
                  <a:srgbClr val="000000"/>
                </a:solidFill>
                <a:latin typeface="Space Mono"/>
                <a:ea typeface="Space Mono"/>
                <a:cs typeface="Space Mono"/>
                <a:sym typeface="Space Mono"/>
              </a:rPr>
              <a:t>Maximiliano Lira</a:t>
            </a:r>
          </a:p>
          <a:p>
            <a:pPr algn="l">
              <a:lnSpc>
                <a:spcPts val="2800"/>
              </a:lnSpc>
            </a:pPr>
            <a:r>
              <a:rPr lang="en-US" sz="2000">
                <a:solidFill>
                  <a:srgbClr val="000000"/>
                </a:solidFill>
                <a:latin typeface="Space Mono"/>
                <a:ea typeface="Space Mono"/>
                <a:cs typeface="Space Mono"/>
                <a:sym typeface="Space Mono"/>
              </a:rPr>
              <a:t>Simon Andaur</a:t>
            </a:r>
          </a:p>
          <a:p>
            <a:pPr algn="l">
              <a:lnSpc>
                <a:spcPts val="2800"/>
              </a:lnSpc>
            </a:pPr>
            <a:r>
              <a:rPr lang="en-US" sz="2000">
                <a:solidFill>
                  <a:srgbClr val="000000"/>
                </a:solidFill>
                <a:latin typeface="Space Mono"/>
                <a:ea typeface="Space Mono"/>
                <a:cs typeface="Space Mono"/>
                <a:sym typeface="Space Mono"/>
              </a:rPr>
              <a:t>Dante Reyes</a:t>
            </a:r>
          </a:p>
        </p:txBody>
      </p:sp>
      <p:sp>
        <p:nvSpPr>
          <p:cNvPr name="TextBox 9" id="9"/>
          <p:cNvSpPr txBox="true"/>
          <p:nvPr/>
        </p:nvSpPr>
        <p:spPr>
          <a:xfrm rot="0">
            <a:off x="1478451" y="5358336"/>
            <a:ext cx="6336021" cy="691852"/>
          </a:xfrm>
          <a:prstGeom prst="rect">
            <a:avLst/>
          </a:prstGeom>
        </p:spPr>
        <p:txBody>
          <a:bodyPr anchor="t" rtlCol="false" tIns="0" lIns="0" bIns="0" rIns="0">
            <a:spAutoFit/>
          </a:bodyPr>
          <a:lstStyle/>
          <a:p>
            <a:pPr algn="l">
              <a:lnSpc>
                <a:spcPts val="2800"/>
              </a:lnSpc>
            </a:pPr>
            <a:r>
              <a:rPr lang="en-US" sz="2000">
                <a:solidFill>
                  <a:srgbClr val="000000"/>
                </a:solidFill>
                <a:latin typeface="Space Mono"/>
                <a:ea typeface="Space Mono"/>
                <a:cs typeface="Space Mono"/>
                <a:sym typeface="Space Mono"/>
              </a:rPr>
              <a:t>Red social enfocada en las mascotas </a:t>
            </a:r>
          </a:p>
          <a:p>
            <a:pPr algn="l">
              <a:lnSpc>
                <a:spcPts val="2800"/>
              </a:lnSpc>
            </a:pPr>
            <a:r>
              <a:rPr lang="en-US" sz="2000">
                <a:solidFill>
                  <a:srgbClr val="000000"/>
                </a:solidFill>
                <a:latin typeface="Space Mono"/>
                <a:ea typeface="Space Mono"/>
                <a:cs typeface="Space Mono"/>
                <a:sym typeface="Space Mono"/>
              </a:rPr>
              <a:t>y refugios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293562" y="362383"/>
            <a:ext cx="5855797" cy="9562234"/>
          </a:xfrm>
          <a:custGeom>
            <a:avLst/>
            <a:gdLst/>
            <a:ahLst/>
            <a:cxnLst/>
            <a:rect r="r" b="b" t="t" l="l"/>
            <a:pathLst>
              <a:path h="9562234" w="5855797">
                <a:moveTo>
                  <a:pt x="0" y="0"/>
                </a:moveTo>
                <a:lnTo>
                  <a:pt x="5855797" y="0"/>
                </a:lnTo>
                <a:lnTo>
                  <a:pt x="5855797" y="9562234"/>
                </a:lnTo>
                <a:lnTo>
                  <a:pt x="0" y="9562234"/>
                </a:lnTo>
                <a:lnTo>
                  <a:pt x="0" y="0"/>
                </a:lnTo>
                <a:close/>
              </a:path>
            </a:pathLst>
          </a:custGeom>
          <a:blipFill>
            <a:blip r:embed="rId2"/>
            <a:stretch>
              <a:fillRect l="0" t="0" r="0" b="-8834"/>
            </a:stretch>
          </a:blipFill>
        </p:spPr>
      </p:sp>
      <p:sp>
        <p:nvSpPr>
          <p:cNvPr name="Freeform 3" id="3"/>
          <p:cNvSpPr/>
          <p:nvPr/>
        </p:nvSpPr>
        <p:spPr>
          <a:xfrm flipH="false" flipV="false" rot="0">
            <a:off x="6263659" y="362383"/>
            <a:ext cx="5855797" cy="9562234"/>
          </a:xfrm>
          <a:custGeom>
            <a:avLst/>
            <a:gdLst/>
            <a:ahLst/>
            <a:cxnLst/>
            <a:rect r="r" b="b" t="t" l="l"/>
            <a:pathLst>
              <a:path h="9562234" w="5855797">
                <a:moveTo>
                  <a:pt x="0" y="0"/>
                </a:moveTo>
                <a:lnTo>
                  <a:pt x="5855797" y="0"/>
                </a:lnTo>
                <a:lnTo>
                  <a:pt x="5855797" y="9562234"/>
                </a:lnTo>
                <a:lnTo>
                  <a:pt x="0" y="9562234"/>
                </a:lnTo>
                <a:lnTo>
                  <a:pt x="0" y="0"/>
                </a:lnTo>
                <a:close/>
              </a:path>
            </a:pathLst>
          </a:custGeom>
          <a:blipFill>
            <a:blip r:embed="rId3"/>
            <a:stretch>
              <a:fillRect l="0" t="0" r="0" b="-8834"/>
            </a:stretch>
          </a:blipFill>
        </p:spPr>
      </p:sp>
      <p:sp>
        <p:nvSpPr>
          <p:cNvPr name="Freeform 4" id="4"/>
          <p:cNvSpPr/>
          <p:nvPr/>
        </p:nvSpPr>
        <p:spPr>
          <a:xfrm flipH="false" flipV="false" rot="0">
            <a:off x="12233756" y="362383"/>
            <a:ext cx="5760682" cy="9562234"/>
          </a:xfrm>
          <a:custGeom>
            <a:avLst/>
            <a:gdLst/>
            <a:ahLst/>
            <a:cxnLst/>
            <a:rect r="r" b="b" t="t" l="l"/>
            <a:pathLst>
              <a:path h="9562234" w="5760682">
                <a:moveTo>
                  <a:pt x="0" y="0"/>
                </a:moveTo>
                <a:lnTo>
                  <a:pt x="5760682" y="0"/>
                </a:lnTo>
                <a:lnTo>
                  <a:pt x="5760682" y="9562234"/>
                </a:lnTo>
                <a:lnTo>
                  <a:pt x="0" y="9562234"/>
                </a:lnTo>
                <a:lnTo>
                  <a:pt x="0" y="0"/>
                </a:lnTo>
                <a:close/>
              </a:path>
            </a:pathLst>
          </a:custGeom>
          <a:blipFill>
            <a:blip r:embed="rId4"/>
            <a:stretch>
              <a:fillRect l="0" t="0" r="0" b="-6464"/>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196092" y="365890"/>
            <a:ext cx="5855797" cy="9562234"/>
          </a:xfrm>
          <a:custGeom>
            <a:avLst/>
            <a:gdLst/>
            <a:ahLst/>
            <a:cxnLst/>
            <a:rect r="r" b="b" t="t" l="l"/>
            <a:pathLst>
              <a:path h="9562234" w="5855797">
                <a:moveTo>
                  <a:pt x="0" y="0"/>
                </a:moveTo>
                <a:lnTo>
                  <a:pt x="5855796" y="0"/>
                </a:lnTo>
                <a:lnTo>
                  <a:pt x="5855796" y="9562234"/>
                </a:lnTo>
                <a:lnTo>
                  <a:pt x="0" y="9562234"/>
                </a:lnTo>
                <a:lnTo>
                  <a:pt x="0" y="0"/>
                </a:lnTo>
                <a:close/>
              </a:path>
            </a:pathLst>
          </a:custGeom>
          <a:blipFill>
            <a:blip r:embed="rId2"/>
            <a:stretch>
              <a:fillRect l="0" t="0" r="0" b="-8834"/>
            </a:stretch>
          </a:blipFill>
        </p:spPr>
      </p:sp>
      <p:sp>
        <p:nvSpPr>
          <p:cNvPr name="Freeform 3" id="3"/>
          <p:cNvSpPr/>
          <p:nvPr/>
        </p:nvSpPr>
        <p:spPr>
          <a:xfrm flipH="false" flipV="false" rot="0">
            <a:off x="12236112" y="358876"/>
            <a:ext cx="5855797" cy="9562234"/>
          </a:xfrm>
          <a:custGeom>
            <a:avLst/>
            <a:gdLst/>
            <a:ahLst/>
            <a:cxnLst/>
            <a:rect r="r" b="b" t="t" l="l"/>
            <a:pathLst>
              <a:path h="9562234" w="5855797">
                <a:moveTo>
                  <a:pt x="0" y="0"/>
                </a:moveTo>
                <a:lnTo>
                  <a:pt x="5855796" y="0"/>
                </a:lnTo>
                <a:lnTo>
                  <a:pt x="5855796" y="9562234"/>
                </a:lnTo>
                <a:lnTo>
                  <a:pt x="0" y="9562234"/>
                </a:lnTo>
                <a:lnTo>
                  <a:pt x="0" y="0"/>
                </a:lnTo>
                <a:close/>
              </a:path>
            </a:pathLst>
          </a:custGeom>
          <a:blipFill>
            <a:blip r:embed="rId3"/>
            <a:stretch>
              <a:fillRect l="0" t="0" r="0" b="-8834"/>
            </a:stretch>
          </a:blipFill>
        </p:spPr>
      </p:sp>
      <p:sp>
        <p:nvSpPr>
          <p:cNvPr name="Freeform 4" id="4"/>
          <p:cNvSpPr/>
          <p:nvPr/>
        </p:nvSpPr>
        <p:spPr>
          <a:xfrm flipH="false" flipV="false" rot="0">
            <a:off x="6216102" y="358876"/>
            <a:ext cx="5855797" cy="9562234"/>
          </a:xfrm>
          <a:custGeom>
            <a:avLst/>
            <a:gdLst/>
            <a:ahLst/>
            <a:cxnLst/>
            <a:rect r="r" b="b" t="t" l="l"/>
            <a:pathLst>
              <a:path h="9562234" w="5855797">
                <a:moveTo>
                  <a:pt x="0" y="0"/>
                </a:moveTo>
                <a:lnTo>
                  <a:pt x="5855796" y="0"/>
                </a:lnTo>
                <a:lnTo>
                  <a:pt x="5855796" y="9562234"/>
                </a:lnTo>
                <a:lnTo>
                  <a:pt x="0" y="9562234"/>
                </a:lnTo>
                <a:lnTo>
                  <a:pt x="0" y="0"/>
                </a:lnTo>
                <a:close/>
              </a:path>
            </a:pathLst>
          </a:custGeom>
          <a:blipFill>
            <a:blip r:embed="rId4"/>
            <a:stretch>
              <a:fillRect l="0" t="0" r="0" b="-8834"/>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238982" y="362383"/>
            <a:ext cx="5855797" cy="9562234"/>
          </a:xfrm>
          <a:custGeom>
            <a:avLst/>
            <a:gdLst/>
            <a:ahLst/>
            <a:cxnLst/>
            <a:rect r="r" b="b" t="t" l="l"/>
            <a:pathLst>
              <a:path h="9562234" w="5855797">
                <a:moveTo>
                  <a:pt x="0" y="0"/>
                </a:moveTo>
                <a:lnTo>
                  <a:pt x="5855796" y="0"/>
                </a:lnTo>
                <a:lnTo>
                  <a:pt x="5855796" y="9562234"/>
                </a:lnTo>
                <a:lnTo>
                  <a:pt x="0" y="9562234"/>
                </a:lnTo>
                <a:lnTo>
                  <a:pt x="0" y="0"/>
                </a:lnTo>
                <a:close/>
              </a:path>
            </a:pathLst>
          </a:custGeom>
          <a:blipFill>
            <a:blip r:embed="rId2"/>
            <a:stretch>
              <a:fillRect l="0" t="0" r="0" b="-8834"/>
            </a:stretch>
          </a:blipFill>
        </p:spPr>
      </p:sp>
      <p:sp>
        <p:nvSpPr>
          <p:cNvPr name="Freeform 3" id="3"/>
          <p:cNvSpPr/>
          <p:nvPr/>
        </p:nvSpPr>
        <p:spPr>
          <a:xfrm flipH="false" flipV="false" rot="0">
            <a:off x="6240987" y="362383"/>
            <a:ext cx="5806025" cy="9562234"/>
          </a:xfrm>
          <a:custGeom>
            <a:avLst/>
            <a:gdLst/>
            <a:ahLst/>
            <a:cxnLst/>
            <a:rect r="r" b="b" t="t" l="l"/>
            <a:pathLst>
              <a:path h="9562234" w="5806025">
                <a:moveTo>
                  <a:pt x="0" y="0"/>
                </a:moveTo>
                <a:lnTo>
                  <a:pt x="5806026" y="0"/>
                </a:lnTo>
                <a:lnTo>
                  <a:pt x="5806026" y="9562234"/>
                </a:lnTo>
                <a:lnTo>
                  <a:pt x="0" y="9562234"/>
                </a:lnTo>
                <a:lnTo>
                  <a:pt x="0" y="0"/>
                </a:lnTo>
                <a:close/>
              </a:path>
            </a:pathLst>
          </a:custGeom>
          <a:blipFill>
            <a:blip r:embed="rId3"/>
            <a:stretch>
              <a:fillRect l="0" t="0" r="0" b="0"/>
            </a:stretch>
          </a:blipFill>
        </p:spPr>
      </p:sp>
      <p:sp>
        <p:nvSpPr>
          <p:cNvPr name="Freeform 4" id="4"/>
          <p:cNvSpPr/>
          <p:nvPr/>
        </p:nvSpPr>
        <p:spPr>
          <a:xfrm flipH="false" flipV="false" rot="0">
            <a:off x="12189888" y="362383"/>
            <a:ext cx="5855797" cy="9562234"/>
          </a:xfrm>
          <a:custGeom>
            <a:avLst/>
            <a:gdLst/>
            <a:ahLst/>
            <a:cxnLst/>
            <a:rect r="r" b="b" t="t" l="l"/>
            <a:pathLst>
              <a:path h="9562234" w="5855797">
                <a:moveTo>
                  <a:pt x="0" y="0"/>
                </a:moveTo>
                <a:lnTo>
                  <a:pt x="5855797" y="0"/>
                </a:lnTo>
                <a:lnTo>
                  <a:pt x="5855797" y="9562234"/>
                </a:lnTo>
                <a:lnTo>
                  <a:pt x="0" y="9562234"/>
                </a:lnTo>
                <a:lnTo>
                  <a:pt x="0" y="0"/>
                </a:lnTo>
                <a:close/>
              </a:path>
            </a:pathLst>
          </a:custGeom>
          <a:blipFill>
            <a:blip r:embed="rId4"/>
            <a:stretch>
              <a:fillRect l="0" t="0" r="0" b="-8834"/>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426588" y="362383"/>
            <a:ext cx="5855797" cy="9562234"/>
          </a:xfrm>
          <a:custGeom>
            <a:avLst/>
            <a:gdLst/>
            <a:ahLst/>
            <a:cxnLst/>
            <a:rect r="r" b="b" t="t" l="l"/>
            <a:pathLst>
              <a:path h="9562234" w="5855797">
                <a:moveTo>
                  <a:pt x="0" y="0"/>
                </a:moveTo>
                <a:lnTo>
                  <a:pt x="5855797" y="0"/>
                </a:lnTo>
                <a:lnTo>
                  <a:pt x="5855797" y="9562234"/>
                </a:lnTo>
                <a:lnTo>
                  <a:pt x="0" y="9562234"/>
                </a:lnTo>
                <a:lnTo>
                  <a:pt x="0" y="0"/>
                </a:lnTo>
                <a:close/>
              </a:path>
            </a:pathLst>
          </a:custGeom>
          <a:blipFill>
            <a:blip r:embed="rId2"/>
            <a:stretch>
              <a:fillRect l="0" t="0" r="0" b="-8834"/>
            </a:stretch>
          </a:blipFill>
        </p:spPr>
      </p:sp>
      <p:sp>
        <p:nvSpPr>
          <p:cNvPr name="Freeform 3" id="3"/>
          <p:cNvSpPr/>
          <p:nvPr/>
        </p:nvSpPr>
        <p:spPr>
          <a:xfrm flipH="false" flipV="false" rot="0">
            <a:off x="6909350" y="393943"/>
            <a:ext cx="4865089" cy="9523445"/>
          </a:xfrm>
          <a:custGeom>
            <a:avLst/>
            <a:gdLst/>
            <a:ahLst/>
            <a:cxnLst/>
            <a:rect r="r" b="b" t="t" l="l"/>
            <a:pathLst>
              <a:path h="9523445" w="4865089">
                <a:moveTo>
                  <a:pt x="0" y="0"/>
                </a:moveTo>
                <a:lnTo>
                  <a:pt x="4865089" y="0"/>
                </a:lnTo>
                <a:lnTo>
                  <a:pt x="4865089" y="9523445"/>
                </a:lnTo>
                <a:lnTo>
                  <a:pt x="0" y="9523445"/>
                </a:lnTo>
                <a:lnTo>
                  <a:pt x="0" y="0"/>
                </a:lnTo>
                <a:close/>
              </a:path>
            </a:pathLst>
          </a:custGeom>
          <a:blipFill>
            <a:blip r:embed="rId3"/>
            <a:stretch>
              <a:fillRect l="-5678" t="0" r="-5678" b="0"/>
            </a:stretch>
          </a:blipFill>
        </p:spPr>
      </p:sp>
      <p:sp>
        <p:nvSpPr>
          <p:cNvPr name="Freeform 4" id="4"/>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53198"/>
            <a:ext cx="16230600" cy="5980604"/>
          </a:xfrm>
          <a:custGeom>
            <a:avLst/>
            <a:gdLst/>
            <a:ahLst/>
            <a:cxnLst/>
            <a:rect r="r" b="b" t="t" l="l"/>
            <a:pathLst>
              <a:path h="5980604" w="16230600">
                <a:moveTo>
                  <a:pt x="0" y="0"/>
                </a:moveTo>
                <a:lnTo>
                  <a:pt x="16230600" y="0"/>
                </a:lnTo>
                <a:lnTo>
                  <a:pt x="16230600" y="5980604"/>
                </a:lnTo>
                <a:lnTo>
                  <a:pt x="0" y="5980604"/>
                </a:lnTo>
                <a:lnTo>
                  <a:pt x="0" y="0"/>
                </a:lnTo>
                <a:close/>
              </a:path>
            </a:pathLst>
          </a:custGeom>
          <a:blipFill>
            <a:blip r:embed="rId2"/>
            <a:stretch>
              <a:fillRect l="0" t="0" r="0" b="0"/>
            </a:stretch>
          </a:blipFill>
        </p:spPr>
      </p:sp>
      <p:sp>
        <p:nvSpPr>
          <p:cNvPr name="TextBox 3" id="3"/>
          <p:cNvSpPr txBox="true"/>
          <p:nvPr/>
        </p:nvSpPr>
        <p:spPr>
          <a:xfrm rot="0">
            <a:off x="653262" y="741028"/>
            <a:ext cx="6661903" cy="58959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Verificación</a:t>
            </a:r>
          </a:p>
        </p:txBody>
      </p:sp>
      <p:sp>
        <p:nvSpPr>
          <p:cNvPr name="Freeform 4" id="4"/>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2125582" y="1195640"/>
            <a:ext cx="14036835" cy="7895720"/>
          </a:xfrm>
          <a:custGeom>
            <a:avLst/>
            <a:gdLst/>
            <a:ahLst/>
            <a:cxnLst/>
            <a:rect r="r" b="b" t="t" l="l"/>
            <a:pathLst>
              <a:path h="7895720" w="14036835">
                <a:moveTo>
                  <a:pt x="0" y="0"/>
                </a:moveTo>
                <a:lnTo>
                  <a:pt x="14036836" y="0"/>
                </a:lnTo>
                <a:lnTo>
                  <a:pt x="14036836" y="7895720"/>
                </a:lnTo>
                <a:lnTo>
                  <a:pt x="0" y="7895720"/>
                </a:lnTo>
                <a:lnTo>
                  <a:pt x="0" y="0"/>
                </a:lnTo>
                <a:close/>
              </a:path>
            </a:pathLst>
          </a:custGeom>
          <a:blipFill>
            <a:blip r:embed="rId2"/>
            <a:stretch>
              <a:fillRect l="0" t="0" r="0" b="0"/>
            </a:stretch>
          </a:blipFill>
        </p:spPr>
      </p:sp>
      <p:sp>
        <p:nvSpPr>
          <p:cNvPr name="Freeform 3" id="3"/>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2879710" y="1803198"/>
            <a:ext cx="12528581" cy="6680604"/>
          </a:xfrm>
          <a:custGeom>
            <a:avLst/>
            <a:gdLst/>
            <a:ahLst/>
            <a:cxnLst/>
            <a:rect r="r" b="b" t="t" l="l"/>
            <a:pathLst>
              <a:path h="6680604" w="12528581">
                <a:moveTo>
                  <a:pt x="0" y="0"/>
                </a:moveTo>
                <a:lnTo>
                  <a:pt x="12528580" y="0"/>
                </a:lnTo>
                <a:lnTo>
                  <a:pt x="12528580" y="6680604"/>
                </a:lnTo>
                <a:lnTo>
                  <a:pt x="0" y="6680604"/>
                </a:lnTo>
                <a:lnTo>
                  <a:pt x="0" y="0"/>
                </a:lnTo>
                <a:close/>
              </a:path>
            </a:pathLst>
          </a:custGeom>
          <a:blipFill>
            <a:blip r:embed="rId2"/>
            <a:stretch>
              <a:fillRect l="0" t="0" r="0" b="0"/>
            </a:stretch>
          </a:blipFill>
        </p:spPr>
      </p:sp>
      <p:sp>
        <p:nvSpPr>
          <p:cNvPr name="Freeform 3" id="3"/>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212503" y="357327"/>
            <a:ext cx="5844886" cy="9551518"/>
          </a:xfrm>
          <a:custGeom>
            <a:avLst/>
            <a:gdLst/>
            <a:ahLst/>
            <a:cxnLst/>
            <a:rect r="r" b="b" t="t" l="l"/>
            <a:pathLst>
              <a:path h="9551518" w="5844886">
                <a:moveTo>
                  <a:pt x="0" y="0"/>
                </a:moveTo>
                <a:lnTo>
                  <a:pt x="5844886" y="0"/>
                </a:lnTo>
                <a:lnTo>
                  <a:pt x="5844886" y="9551519"/>
                </a:lnTo>
                <a:lnTo>
                  <a:pt x="0" y="9551519"/>
                </a:lnTo>
                <a:lnTo>
                  <a:pt x="0" y="0"/>
                </a:lnTo>
                <a:close/>
              </a:path>
            </a:pathLst>
          </a:custGeom>
          <a:blipFill>
            <a:blip r:embed="rId2"/>
            <a:stretch>
              <a:fillRect l="0" t="0" r="0" b="-8822"/>
            </a:stretch>
          </a:blipFill>
        </p:spPr>
      </p:sp>
      <p:sp>
        <p:nvSpPr>
          <p:cNvPr name="Freeform 3" id="3"/>
          <p:cNvSpPr/>
          <p:nvPr/>
        </p:nvSpPr>
        <p:spPr>
          <a:xfrm flipH="false" flipV="false" rot="0">
            <a:off x="6248827" y="357327"/>
            <a:ext cx="5792222" cy="9551518"/>
          </a:xfrm>
          <a:custGeom>
            <a:avLst/>
            <a:gdLst/>
            <a:ahLst/>
            <a:cxnLst/>
            <a:rect r="r" b="b" t="t" l="l"/>
            <a:pathLst>
              <a:path h="9551518" w="5792222">
                <a:moveTo>
                  <a:pt x="0" y="0"/>
                </a:moveTo>
                <a:lnTo>
                  <a:pt x="5792222" y="0"/>
                </a:lnTo>
                <a:lnTo>
                  <a:pt x="5792222" y="9551519"/>
                </a:lnTo>
                <a:lnTo>
                  <a:pt x="0" y="9551519"/>
                </a:lnTo>
                <a:lnTo>
                  <a:pt x="0" y="0"/>
                </a:lnTo>
                <a:close/>
              </a:path>
            </a:pathLst>
          </a:custGeom>
          <a:blipFill>
            <a:blip r:embed="rId3"/>
            <a:stretch>
              <a:fillRect l="0" t="0" r="0" b="0"/>
            </a:stretch>
          </a:blipFill>
        </p:spPr>
      </p:sp>
      <p:sp>
        <p:nvSpPr>
          <p:cNvPr name="Freeform 4" id="4"/>
          <p:cNvSpPr/>
          <p:nvPr/>
        </p:nvSpPr>
        <p:spPr>
          <a:xfrm flipH="false" flipV="false" rot="0">
            <a:off x="12232487" y="367741"/>
            <a:ext cx="5792222" cy="9530691"/>
          </a:xfrm>
          <a:custGeom>
            <a:avLst/>
            <a:gdLst/>
            <a:ahLst/>
            <a:cxnLst/>
            <a:rect r="r" b="b" t="t" l="l"/>
            <a:pathLst>
              <a:path h="9530691" w="5792222">
                <a:moveTo>
                  <a:pt x="0" y="0"/>
                </a:moveTo>
                <a:lnTo>
                  <a:pt x="5792221" y="0"/>
                </a:lnTo>
                <a:lnTo>
                  <a:pt x="5792221" y="9530691"/>
                </a:lnTo>
                <a:lnTo>
                  <a:pt x="0" y="9530691"/>
                </a:lnTo>
                <a:lnTo>
                  <a:pt x="0" y="0"/>
                </a:lnTo>
                <a:close/>
              </a:path>
            </a:pathLst>
          </a:custGeom>
          <a:blipFill>
            <a:blip r:embed="rId4"/>
            <a:stretch>
              <a:fillRect l="0" t="0" r="0" b="0"/>
            </a:stretch>
          </a:blipFill>
        </p:spPr>
      </p:sp>
      <p:sp>
        <p:nvSpPr>
          <p:cNvPr name="TextBox 5" id="5"/>
          <p:cNvSpPr txBox="true"/>
          <p:nvPr/>
        </p:nvSpPr>
        <p:spPr>
          <a:xfrm rot="0">
            <a:off x="653262" y="741028"/>
            <a:ext cx="6661903" cy="58959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Ingreso</a:t>
            </a:r>
          </a:p>
        </p:txBody>
      </p:sp>
      <p:sp>
        <p:nvSpPr>
          <p:cNvPr name="Freeform 6" id="6"/>
          <p:cNvSpPr/>
          <p:nvPr/>
        </p:nvSpPr>
        <p:spPr>
          <a:xfrm flipH="false" flipV="false" rot="0">
            <a:off x="13285100" y="49728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2297371" y="1587463"/>
            <a:ext cx="4496368" cy="3044416"/>
          </a:xfrm>
          <a:custGeom>
            <a:avLst/>
            <a:gdLst/>
            <a:ahLst/>
            <a:cxnLst/>
            <a:rect r="r" b="b" t="t" l="l"/>
            <a:pathLst>
              <a:path h="3044416" w="4496368">
                <a:moveTo>
                  <a:pt x="0" y="0"/>
                </a:moveTo>
                <a:lnTo>
                  <a:pt x="4496368" y="0"/>
                </a:lnTo>
                <a:lnTo>
                  <a:pt x="4496368" y="3044416"/>
                </a:lnTo>
                <a:lnTo>
                  <a:pt x="0" y="3044416"/>
                </a:lnTo>
                <a:lnTo>
                  <a:pt x="0" y="0"/>
                </a:lnTo>
                <a:close/>
              </a:path>
            </a:pathLst>
          </a:custGeom>
          <a:blipFill>
            <a:blip r:embed="rId2"/>
            <a:stretch>
              <a:fillRect l="0" t="0" r="0" b="0"/>
            </a:stretch>
          </a:blipFill>
        </p:spPr>
      </p:sp>
      <p:sp>
        <p:nvSpPr>
          <p:cNvPr name="Freeform 3" id="3"/>
          <p:cNvSpPr/>
          <p:nvPr/>
        </p:nvSpPr>
        <p:spPr>
          <a:xfrm flipH="false" flipV="false" rot="0">
            <a:off x="2153079" y="4889054"/>
            <a:ext cx="4784951" cy="5137939"/>
          </a:xfrm>
          <a:custGeom>
            <a:avLst/>
            <a:gdLst/>
            <a:ahLst/>
            <a:cxnLst/>
            <a:rect r="r" b="b" t="t" l="l"/>
            <a:pathLst>
              <a:path h="5137939" w="4784951">
                <a:moveTo>
                  <a:pt x="0" y="0"/>
                </a:moveTo>
                <a:lnTo>
                  <a:pt x="4784952" y="0"/>
                </a:lnTo>
                <a:lnTo>
                  <a:pt x="4784952" y="5137940"/>
                </a:lnTo>
                <a:lnTo>
                  <a:pt x="0" y="5137940"/>
                </a:lnTo>
                <a:lnTo>
                  <a:pt x="0" y="0"/>
                </a:lnTo>
                <a:close/>
              </a:path>
            </a:pathLst>
          </a:custGeom>
          <a:blipFill>
            <a:blip r:embed="rId3"/>
            <a:stretch>
              <a:fillRect l="0" t="0" r="0" b="0"/>
            </a:stretch>
          </a:blipFill>
        </p:spPr>
      </p:sp>
      <p:sp>
        <p:nvSpPr>
          <p:cNvPr name="TextBox 4" id="4"/>
          <p:cNvSpPr txBox="true"/>
          <p:nvPr/>
        </p:nvSpPr>
        <p:spPr>
          <a:xfrm rot="0">
            <a:off x="653262" y="741028"/>
            <a:ext cx="6661903" cy="58959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Usuario con rol Refugio</a:t>
            </a:r>
          </a:p>
        </p:txBody>
      </p:sp>
      <p:sp>
        <p:nvSpPr>
          <p:cNvPr name="Freeform 5" id="5"/>
          <p:cNvSpPr/>
          <p:nvPr/>
        </p:nvSpPr>
        <p:spPr>
          <a:xfrm flipH="false" flipV="false" rot="0">
            <a:off x="9460525" y="1882036"/>
            <a:ext cx="6354746" cy="7780954"/>
          </a:xfrm>
          <a:custGeom>
            <a:avLst/>
            <a:gdLst/>
            <a:ahLst/>
            <a:cxnLst/>
            <a:rect r="r" b="b" t="t" l="l"/>
            <a:pathLst>
              <a:path h="7780954" w="6354746">
                <a:moveTo>
                  <a:pt x="0" y="0"/>
                </a:moveTo>
                <a:lnTo>
                  <a:pt x="6354747" y="0"/>
                </a:lnTo>
                <a:lnTo>
                  <a:pt x="6354747" y="7780954"/>
                </a:lnTo>
                <a:lnTo>
                  <a:pt x="0" y="7780954"/>
                </a:lnTo>
                <a:lnTo>
                  <a:pt x="0" y="0"/>
                </a:lnTo>
                <a:close/>
              </a:path>
            </a:pathLst>
          </a:custGeom>
          <a:blipFill>
            <a:blip r:embed="rId4"/>
            <a:stretch>
              <a:fillRect l="0" t="0" r="0" b="0"/>
            </a:stretch>
          </a:blipFill>
        </p:spPr>
      </p:sp>
      <p:sp>
        <p:nvSpPr>
          <p:cNvPr name="Freeform 6" id="6"/>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grpSp>
        <p:nvGrpSpPr>
          <p:cNvPr name="Group 2" id="2"/>
          <p:cNvGrpSpPr/>
          <p:nvPr/>
        </p:nvGrpSpPr>
        <p:grpSpPr>
          <a:xfrm rot="0">
            <a:off x="514350" y="2732959"/>
            <a:ext cx="8538814" cy="4821081"/>
            <a:chOff x="0" y="0"/>
            <a:chExt cx="3792654" cy="2141362"/>
          </a:xfrm>
        </p:grpSpPr>
        <p:sp>
          <p:nvSpPr>
            <p:cNvPr name="Freeform 3" id="3"/>
            <p:cNvSpPr/>
            <p:nvPr/>
          </p:nvSpPr>
          <p:spPr>
            <a:xfrm flipH="false" flipV="false" rot="0">
              <a:off x="0" y="0"/>
              <a:ext cx="3792655" cy="2141362"/>
            </a:xfrm>
            <a:custGeom>
              <a:avLst/>
              <a:gdLst/>
              <a:ahLst/>
              <a:cxnLst/>
              <a:rect r="r" b="b" t="t" l="l"/>
              <a:pathLst>
                <a:path h="2141362" w="3792655">
                  <a:moveTo>
                    <a:pt x="22667" y="0"/>
                  </a:moveTo>
                  <a:lnTo>
                    <a:pt x="3769988" y="0"/>
                  </a:lnTo>
                  <a:cubicBezTo>
                    <a:pt x="3775999" y="0"/>
                    <a:pt x="3781765" y="2388"/>
                    <a:pt x="3786015" y="6639"/>
                  </a:cubicBezTo>
                  <a:cubicBezTo>
                    <a:pt x="3790266" y="10890"/>
                    <a:pt x="3792655" y="16655"/>
                    <a:pt x="3792655" y="22667"/>
                  </a:cubicBezTo>
                  <a:lnTo>
                    <a:pt x="3792655" y="2118695"/>
                  </a:lnTo>
                  <a:cubicBezTo>
                    <a:pt x="3792655" y="2131214"/>
                    <a:pt x="3782506" y="2141362"/>
                    <a:pt x="3769988" y="2141362"/>
                  </a:cubicBezTo>
                  <a:lnTo>
                    <a:pt x="22667" y="2141362"/>
                  </a:lnTo>
                  <a:cubicBezTo>
                    <a:pt x="16655" y="2141362"/>
                    <a:pt x="10890" y="2138974"/>
                    <a:pt x="6639" y="2134723"/>
                  </a:cubicBezTo>
                  <a:cubicBezTo>
                    <a:pt x="2388" y="2130472"/>
                    <a:pt x="0" y="2124707"/>
                    <a:pt x="0" y="2118695"/>
                  </a:cubicBezTo>
                  <a:lnTo>
                    <a:pt x="0" y="22667"/>
                  </a:lnTo>
                  <a:cubicBezTo>
                    <a:pt x="0" y="16655"/>
                    <a:pt x="2388" y="10890"/>
                    <a:pt x="6639" y="6639"/>
                  </a:cubicBezTo>
                  <a:cubicBezTo>
                    <a:pt x="10890" y="2388"/>
                    <a:pt x="16655" y="0"/>
                    <a:pt x="22667" y="0"/>
                  </a:cubicBezTo>
                  <a:close/>
                </a:path>
              </a:pathLst>
            </a:custGeom>
            <a:solidFill>
              <a:srgbClr val="262335"/>
            </a:solidFill>
            <a:ln w="19050" cap="rnd">
              <a:solidFill>
                <a:srgbClr val="FFFFFF"/>
              </a:solidFill>
              <a:prstDash val="solid"/>
              <a:round/>
            </a:ln>
          </p:spPr>
        </p:sp>
        <p:sp>
          <p:nvSpPr>
            <p:cNvPr name="TextBox 4" id="4"/>
            <p:cNvSpPr txBox="true"/>
            <p:nvPr/>
          </p:nvSpPr>
          <p:spPr>
            <a:xfrm>
              <a:off x="0" y="-38100"/>
              <a:ext cx="3792654" cy="2179462"/>
            </a:xfrm>
            <a:prstGeom prst="rect">
              <a:avLst/>
            </a:prstGeom>
          </p:spPr>
          <p:txBody>
            <a:bodyPr anchor="ctr" rtlCol="false" tIns="50800" lIns="50800" bIns="50800" rIns="50800"/>
            <a:lstStyle/>
            <a:p>
              <a:pPr algn="ctr">
                <a:lnSpc>
                  <a:spcPts val="2239"/>
                </a:lnSpc>
              </a:pPr>
            </a:p>
          </p:txBody>
        </p:sp>
      </p:grpSp>
      <p:sp>
        <p:nvSpPr>
          <p:cNvPr name="AutoShape 5" id="5"/>
          <p:cNvSpPr/>
          <p:nvPr/>
        </p:nvSpPr>
        <p:spPr>
          <a:xfrm>
            <a:off x="514350" y="3462209"/>
            <a:ext cx="8538814"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653262" y="2732959"/>
            <a:ext cx="729250" cy="729250"/>
          </a:xfrm>
          <a:custGeom>
            <a:avLst/>
            <a:gdLst/>
            <a:ahLst/>
            <a:cxnLst/>
            <a:rect r="r" b="b" t="t" l="l"/>
            <a:pathLst>
              <a:path h="729250" w="729250">
                <a:moveTo>
                  <a:pt x="0" y="0"/>
                </a:moveTo>
                <a:lnTo>
                  <a:pt x="729250" y="0"/>
                </a:lnTo>
                <a:lnTo>
                  <a:pt x="729250" y="729250"/>
                </a:lnTo>
                <a:lnTo>
                  <a:pt x="0" y="729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85304" y="3814240"/>
            <a:ext cx="8396906" cy="3174973"/>
          </a:xfrm>
          <a:custGeom>
            <a:avLst/>
            <a:gdLst/>
            <a:ahLst/>
            <a:cxnLst/>
            <a:rect r="r" b="b" t="t" l="l"/>
            <a:pathLst>
              <a:path h="3174973" w="8396906">
                <a:moveTo>
                  <a:pt x="0" y="0"/>
                </a:moveTo>
                <a:lnTo>
                  <a:pt x="8396906" y="0"/>
                </a:lnTo>
                <a:lnTo>
                  <a:pt x="8396906" y="3174973"/>
                </a:lnTo>
                <a:lnTo>
                  <a:pt x="0" y="3174973"/>
                </a:lnTo>
                <a:lnTo>
                  <a:pt x="0" y="0"/>
                </a:lnTo>
                <a:close/>
              </a:path>
            </a:pathLst>
          </a:custGeom>
          <a:blipFill>
            <a:blip r:embed="rId4"/>
            <a:stretch>
              <a:fillRect l="0" t="-1610" r="0" b="0"/>
            </a:stretch>
          </a:blipFill>
        </p:spPr>
      </p:sp>
      <p:grpSp>
        <p:nvGrpSpPr>
          <p:cNvPr name="Group 8" id="8"/>
          <p:cNvGrpSpPr/>
          <p:nvPr/>
        </p:nvGrpSpPr>
        <p:grpSpPr>
          <a:xfrm rot="0">
            <a:off x="9196736" y="2732959"/>
            <a:ext cx="8742116" cy="4821081"/>
            <a:chOff x="0" y="0"/>
            <a:chExt cx="3882954" cy="2141362"/>
          </a:xfrm>
        </p:grpSpPr>
        <p:sp>
          <p:nvSpPr>
            <p:cNvPr name="Freeform 9" id="9"/>
            <p:cNvSpPr/>
            <p:nvPr/>
          </p:nvSpPr>
          <p:spPr>
            <a:xfrm flipH="false" flipV="false" rot="0">
              <a:off x="0" y="0"/>
              <a:ext cx="3882954" cy="2141362"/>
            </a:xfrm>
            <a:custGeom>
              <a:avLst/>
              <a:gdLst/>
              <a:ahLst/>
              <a:cxnLst/>
              <a:rect r="r" b="b" t="t" l="l"/>
              <a:pathLst>
                <a:path h="2141362" w="3882954">
                  <a:moveTo>
                    <a:pt x="22140" y="0"/>
                  </a:moveTo>
                  <a:lnTo>
                    <a:pt x="3860815" y="0"/>
                  </a:lnTo>
                  <a:cubicBezTo>
                    <a:pt x="3873042" y="0"/>
                    <a:pt x="3882954" y="9912"/>
                    <a:pt x="3882954" y="22140"/>
                  </a:cubicBezTo>
                  <a:lnTo>
                    <a:pt x="3882954" y="2119223"/>
                  </a:lnTo>
                  <a:cubicBezTo>
                    <a:pt x="3882954" y="2131450"/>
                    <a:pt x="3873042" y="2141362"/>
                    <a:pt x="3860815" y="2141362"/>
                  </a:cubicBezTo>
                  <a:lnTo>
                    <a:pt x="22140" y="2141362"/>
                  </a:lnTo>
                  <a:cubicBezTo>
                    <a:pt x="9912" y="2141362"/>
                    <a:pt x="0" y="2131450"/>
                    <a:pt x="0" y="2119223"/>
                  </a:cubicBezTo>
                  <a:lnTo>
                    <a:pt x="0" y="22140"/>
                  </a:lnTo>
                  <a:cubicBezTo>
                    <a:pt x="0" y="9912"/>
                    <a:pt x="9912" y="0"/>
                    <a:pt x="22140" y="0"/>
                  </a:cubicBezTo>
                  <a:close/>
                </a:path>
              </a:pathLst>
            </a:custGeom>
            <a:solidFill>
              <a:srgbClr val="262335"/>
            </a:solidFill>
            <a:ln w="19050" cap="rnd">
              <a:solidFill>
                <a:srgbClr val="FFFFFF"/>
              </a:solidFill>
              <a:prstDash val="solid"/>
              <a:round/>
            </a:ln>
          </p:spPr>
        </p:sp>
        <p:sp>
          <p:nvSpPr>
            <p:cNvPr name="TextBox 10" id="10"/>
            <p:cNvSpPr txBox="true"/>
            <p:nvPr/>
          </p:nvSpPr>
          <p:spPr>
            <a:xfrm>
              <a:off x="0" y="-38100"/>
              <a:ext cx="3882954" cy="2179462"/>
            </a:xfrm>
            <a:prstGeom prst="rect">
              <a:avLst/>
            </a:prstGeom>
          </p:spPr>
          <p:txBody>
            <a:bodyPr anchor="ctr" rtlCol="false" tIns="50800" lIns="50800" bIns="50800" rIns="50800"/>
            <a:lstStyle/>
            <a:p>
              <a:pPr algn="ctr">
                <a:lnSpc>
                  <a:spcPts val="2239"/>
                </a:lnSpc>
              </a:pPr>
            </a:p>
          </p:txBody>
        </p:sp>
      </p:grpSp>
      <p:sp>
        <p:nvSpPr>
          <p:cNvPr name="AutoShape 11" id="11"/>
          <p:cNvSpPr/>
          <p:nvPr/>
        </p:nvSpPr>
        <p:spPr>
          <a:xfrm>
            <a:off x="9196736" y="3462209"/>
            <a:ext cx="8725351" cy="0"/>
          </a:xfrm>
          <a:prstGeom prst="line">
            <a:avLst/>
          </a:prstGeom>
          <a:ln cap="flat" w="19050">
            <a:solidFill>
              <a:srgbClr val="FFFFFF"/>
            </a:solidFill>
            <a:prstDash val="solid"/>
            <a:headEnd type="none" len="sm" w="sm"/>
            <a:tailEnd type="none" len="sm" w="sm"/>
          </a:ln>
        </p:spPr>
      </p:sp>
      <p:sp>
        <p:nvSpPr>
          <p:cNvPr name="Freeform 12" id="12"/>
          <p:cNvSpPr/>
          <p:nvPr/>
        </p:nvSpPr>
        <p:spPr>
          <a:xfrm flipH="false" flipV="false" rot="0">
            <a:off x="9335648" y="2732959"/>
            <a:ext cx="729250" cy="729250"/>
          </a:xfrm>
          <a:custGeom>
            <a:avLst/>
            <a:gdLst/>
            <a:ahLst/>
            <a:cxnLst/>
            <a:rect r="r" b="b" t="t" l="l"/>
            <a:pathLst>
              <a:path h="729250" w="729250">
                <a:moveTo>
                  <a:pt x="0" y="0"/>
                </a:moveTo>
                <a:lnTo>
                  <a:pt x="729250" y="0"/>
                </a:lnTo>
                <a:lnTo>
                  <a:pt x="729250" y="729250"/>
                </a:lnTo>
                <a:lnTo>
                  <a:pt x="0" y="729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300036" y="3675410"/>
            <a:ext cx="6535515" cy="3588660"/>
          </a:xfrm>
          <a:custGeom>
            <a:avLst/>
            <a:gdLst/>
            <a:ahLst/>
            <a:cxnLst/>
            <a:rect r="r" b="b" t="t" l="l"/>
            <a:pathLst>
              <a:path h="3588660" w="6535515">
                <a:moveTo>
                  <a:pt x="0" y="0"/>
                </a:moveTo>
                <a:lnTo>
                  <a:pt x="6535515" y="0"/>
                </a:lnTo>
                <a:lnTo>
                  <a:pt x="6535515" y="3588661"/>
                </a:lnTo>
                <a:lnTo>
                  <a:pt x="0" y="3588661"/>
                </a:lnTo>
                <a:lnTo>
                  <a:pt x="0" y="0"/>
                </a:lnTo>
                <a:close/>
              </a:path>
            </a:pathLst>
          </a:custGeom>
          <a:blipFill>
            <a:blip r:embed="rId5"/>
            <a:stretch>
              <a:fillRect l="0" t="-1694" r="0" b="0"/>
            </a:stretch>
          </a:blipFill>
        </p:spPr>
      </p:sp>
      <p:sp>
        <p:nvSpPr>
          <p:cNvPr name="TextBox 14" id="14"/>
          <p:cNvSpPr txBox="true"/>
          <p:nvPr/>
        </p:nvSpPr>
        <p:spPr>
          <a:xfrm rot="0">
            <a:off x="653262" y="755349"/>
            <a:ext cx="6661903" cy="57527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Registro</a:t>
            </a:r>
          </a:p>
        </p:txBody>
      </p:sp>
      <p:sp>
        <p:nvSpPr>
          <p:cNvPr name="TextBox 15" id="15"/>
          <p:cNvSpPr txBox="true"/>
          <p:nvPr/>
        </p:nvSpPr>
        <p:spPr>
          <a:xfrm rot="0">
            <a:off x="1420612" y="2978453"/>
            <a:ext cx="7670652" cy="331356"/>
          </a:xfrm>
          <a:prstGeom prst="rect">
            <a:avLst/>
          </a:prstGeom>
        </p:spPr>
        <p:txBody>
          <a:bodyPr anchor="t" rtlCol="false" tIns="0" lIns="0" bIns="0" rIns="0">
            <a:spAutoFit/>
          </a:bodyPr>
          <a:lstStyle/>
          <a:p>
            <a:pPr algn="l">
              <a:lnSpc>
                <a:spcPts val="2561"/>
              </a:lnSpc>
            </a:pPr>
            <a:r>
              <a:rPr lang="en-US" sz="2371" b="true">
                <a:solidFill>
                  <a:srgbClr val="FFFFFF"/>
                </a:solidFill>
                <a:latin typeface="Now Bold"/>
                <a:ea typeface="Now Bold"/>
                <a:cs typeface="Now Bold"/>
                <a:sym typeface="Now Bold"/>
              </a:rPr>
              <a:t>Almacenamiento de imagen en Firebase Storage</a:t>
            </a:r>
          </a:p>
        </p:txBody>
      </p:sp>
      <p:sp>
        <p:nvSpPr>
          <p:cNvPr name="TextBox 16" id="16"/>
          <p:cNvSpPr txBox="true"/>
          <p:nvPr/>
        </p:nvSpPr>
        <p:spPr>
          <a:xfrm rot="0">
            <a:off x="10102998" y="2978453"/>
            <a:ext cx="7670652" cy="331356"/>
          </a:xfrm>
          <a:prstGeom prst="rect">
            <a:avLst/>
          </a:prstGeom>
        </p:spPr>
        <p:txBody>
          <a:bodyPr anchor="t" rtlCol="false" tIns="0" lIns="0" bIns="0" rIns="0">
            <a:spAutoFit/>
          </a:bodyPr>
          <a:lstStyle/>
          <a:p>
            <a:pPr algn="l">
              <a:lnSpc>
                <a:spcPts val="2561"/>
              </a:lnSpc>
            </a:pPr>
            <a:r>
              <a:rPr lang="en-US" sz="2371" b="true">
                <a:solidFill>
                  <a:srgbClr val="FFFFFF"/>
                </a:solidFill>
                <a:latin typeface="Now Bold"/>
                <a:ea typeface="Now Bold"/>
                <a:cs typeface="Now Bold"/>
                <a:sym typeface="Now Bold"/>
              </a:rPr>
              <a:t>Almacenamiento de datos del usuario en Firestore</a:t>
            </a:r>
          </a:p>
        </p:txBody>
      </p:sp>
      <p:sp>
        <p:nvSpPr>
          <p:cNvPr name="Freeform 17" id="17"/>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Freeform 2" id="2"/>
          <p:cNvSpPr/>
          <p:nvPr/>
        </p:nvSpPr>
        <p:spPr>
          <a:xfrm flipH="false" flipV="false" rot="0">
            <a:off x="1945672" y="2712297"/>
            <a:ext cx="5892947" cy="5892947"/>
          </a:xfrm>
          <a:custGeom>
            <a:avLst/>
            <a:gdLst/>
            <a:ahLst/>
            <a:cxnLst/>
            <a:rect r="r" b="b" t="t" l="l"/>
            <a:pathLst>
              <a:path h="5892947" w="5892947">
                <a:moveTo>
                  <a:pt x="0" y="0"/>
                </a:moveTo>
                <a:lnTo>
                  <a:pt x="5892948" y="0"/>
                </a:lnTo>
                <a:lnTo>
                  <a:pt x="5892948" y="5892948"/>
                </a:lnTo>
                <a:lnTo>
                  <a:pt x="0" y="589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9697" y="2892682"/>
            <a:ext cx="1925398" cy="1925398"/>
          </a:xfrm>
          <a:custGeom>
            <a:avLst/>
            <a:gdLst/>
            <a:ahLst/>
            <a:cxnLst/>
            <a:rect r="r" b="b" t="t" l="l"/>
            <a:pathLst>
              <a:path h="1925398" w="1925398">
                <a:moveTo>
                  <a:pt x="0" y="0"/>
                </a:moveTo>
                <a:lnTo>
                  <a:pt x="1925398" y="0"/>
                </a:lnTo>
                <a:lnTo>
                  <a:pt x="1925398" y="1925399"/>
                </a:lnTo>
                <a:lnTo>
                  <a:pt x="0" y="192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431151" y="2639812"/>
            <a:ext cx="7707898" cy="6037918"/>
            <a:chOff x="0" y="0"/>
            <a:chExt cx="2030064" cy="1590234"/>
          </a:xfrm>
        </p:grpSpPr>
        <p:sp>
          <p:nvSpPr>
            <p:cNvPr name="Freeform 5" id="5"/>
            <p:cNvSpPr/>
            <p:nvPr/>
          </p:nvSpPr>
          <p:spPr>
            <a:xfrm flipH="false" flipV="false" rot="0">
              <a:off x="0" y="0"/>
              <a:ext cx="2030064" cy="1590234"/>
            </a:xfrm>
            <a:custGeom>
              <a:avLst/>
              <a:gdLst/>
              <a:ahLst/>
              <a:cxnLst/>
              <a:rect r="r" b="b" t="t" l="l"/>
              <a:pathLst>
                <a:path h="1590234" w="2030064">
                  <a:moveTo>
                    <a:pt x="25110" y="0"/>
                  </a:moveTo>
                  <a:lnTo>
                    <a:pt x="2004953" y="0"/>
                  </a:lnTo>
                  <a:cubicBezTo>
                    <a:pt x="2018821" y="0"/>
                    <a:pt x="2030064" y="11242"/>
                    <a:pt x="2030064" y="25110"/>
                  </a:cubicBezTo>
                  <a:lnTo>
                    <a:pt x="2030064" y="1565123"/>
                  </a:lnTo>
                  <a:cubicBezTo>
                    <a:pt x="2030064" y="1578991"/>
                    <a:pt x="2018821" y="1590234"/>
                    <a:pt x="2004953" y="1590234"/>
                  </a:cubicBezTo>
                  <a:lnTo>
                    <a:pt x="25110" y="1590234"/>
                  </a:lnTo>
                  <a:cubicBezTo>
                    <a:pt x="11242" y="1590234"/>
                    <a:pt x="0" y="1578991"/>
                    <a:pt x="0" y="1565123"/>
                  </a:cubicBezTo>
                  <a:lnTo>
                    <a:pt x="0" y="25110"/>
                  </a:lnTo>
                  <a:cubicBezTo>
                    <a:pt x="0" y="11242"/>
                    <a:pt x="11242" y="0"/>
                    <a:pt x="25110" y="0"/>
                  </a:cubicBezTo>
                  <a:close/>
                </a:path>
              </a:pathLst>
            </a:custGeom>
            <a:solidFill>
              <a:srgbClr val="000000">
                <a:alpha val="0"/>
              </a:srgbClr>
            </a:solidFill>
            <a:ln w="19050" cap="rnd">
              <a:solidFill>
                <a:srgbClr val="000000"/>
              </a:solidFill>
              <a:prstDash val="solid"/>
              <a:round/>
            </a:ln>
          </p:spPr>
        </p:sp>
        <p:sp>
          <p:nvSpPr>
            <p:cNvPr name="TextBox 6" id="6"/>
            <p:cNvSpPr txBox="true"/>
            <p:nvPr/>
          </p:nvSpPr>
          <p:spPr>
            <a:xfrm>
              <a:off x="0" y="-38100"/>
              <a:ext cx="2030064" cy="1628334"/>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10477146" y="3596900"/>
            <a:ext cx="6661903" cy="575310"/>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Contenidos.</a:t>
            </a:r>
          </a:p>
        </p:txBody>
      </p:sp>
      <p:sp>
        <p:nvSpPr>
          <p:cNvPr name="TextBox 8" id="8"/>
          <p:cNvSpPr txBox="true"/>
          <p:nvPr/>
        </p:nvSpPr>
        <p:spPr>
          <a:xfrm rot="0">
            <a:off x="11344655" y="4633188"/>
            <a:ext cx="4508249" cy="2830003"/>
          </a:xfrm>
          <a:prstGeom prst="rect">
            <a:avLst/>
          </a:prstGeom>
        </p:spPr>
        <p:txBody>
          <a:bodyPr anchor="t" rtlCol="false" tIns="0" lIns="0" bIns="0" rIns="0">
            <a:spAutoFit/>
          </a:bodyPr>
          <a:lstStyle/>
          <a:p>
            <a:pPr algn="l">
              <a:lnSpc>
                <a:spcPts val="3768"/>
              </a:lnSpc>
            </a:pPr>
            <a:r>
              <a:rPr lang="en-US" sz="2400">
                <a:solidFill>
                  <a:srgbClr val="000000"/>
                </a:solidFill>
                <a:latin typeface="Space Mono"/>
                <a:ea typeface="Space Mono"/>
                <a:cs typeface="Space Mono"/>
                <a:sym typeface="Space Mono"/>
              </a:rPr>
              <a:t>Tecnologías utilizadas</a:t>
            </a:r>
          </a:p>
          <a:p>
            <a:pPr algn="l">
              <a:lnSpc>
                <a:spcPts val="3768"/>
              </a:lnSpc>
            </a:pPr>
            <a:r>
              <a:rPr lang="en-US" sz="2400">
                <a:solidFill>
                  <a:srgbClr val="000000"/>
                </a:solidFill>
                <a:latin typeface="Space Mono"/>
                <a:ea typeface="Space Mono"/>
                <a:cs typeface="Space Mono"/>
                <a:sym typeface="Space Mono"/>
              </a:rPr>
              <a:t>Registro</a:t>
            </a:r>
          </a:p>
          <a:p>
            <a:pPr algn="l">
              <a:lnSpc>
                <a:spcPts val="3768"/>
              </a:lnSpc>
            </a:pPr>
            <a:r>
              <a:rPr lang="en-US" sz="2400">
                <a:solidFill>
                  <a:srgbClr val="000000"/>
                </a:solidFill>
                <a:latin typeface="Space Mono"/>
                <a:ea typeface="Space Mono"/>
                <a:cs typeface="Space Mono"/>
                <a:sym typeface="Space Mono"/>
              </a:rPr>
              <a:t>Verificación</a:t>
            </a:r>
          </a:p>
          <a:p>
            <a:pPr algn="l">
              <a:lnSpc>
                <a:spcPts val="3768"/>
              </a:lnSpc>
            </a:pPr>
            <a:r>
              <a:rPr lang="en-US" sz="2400">
                <a:solidFill>
                  <a:srgbClr val="000000"/>
                </a:solidFill>
                <a:latin typeface="Space Mono"/>
                <a:ea typeface="Space Mono"/>
                <a:cs typeface="Space Mono"/>
                <a:sym typeface="Space Mono"/>
              </a:rPr>
              <a:t>Login</a:t>
            </a:r>
          </a:p>
          <a:p>
            <a:pPr algn="l">
              <a:lnSpc>
                <a:spcPts val="3768"/>
              </a:lnSpc>
            </a:pPr>
            <a:r>
              <a:rPr lang="en-US" sz="2400">
                <a:solidFill>
                  <a:srgbClr val="000000"/>
                </a:solidFill>
                <a:latin typeface="Space Mono"/>
                <a:ea typeface="Space Mono"/>
                <a:cs typeface="Space Mono"/>
                <a:sym typeface="Space Mono"/>
              </a:rPr>
              <a:t>Procedimientos</a:t>
            </a:r>
          </a:p>
          <a:p>
            <a:pPr algn="l">
              <a:lnSpc>
                <a:spcPts val="3768"/>
              </a:lnSpc>
            </a:pPr>
          </a:p>
        </p:txBody>
      </p:sp>
      <p:sp>
        <p:nvSpPr>
          <p:cNvPr name="TextBox 9" id="9"/>
          <p:cNvSpPr txBox="true"/>
          <p:nvPr/>
        </p:nvSpPr>
        <p:spPr>
          <a:xfrm rot="0">
            <a:off x="10477146" y="4633188"/>
            <a:ext cx="707268" cy="2353827"/>
          </a:xfrm>
          <a:prstGeom prst="rect">
            <a:avLst/>
          </a:prstGeom>
        </p:spPr>
        <p:txBody>
          <a:bodyPr anchor="t" rtlCol="false" tIns="0" lIns="0" bIns="0" rIns="0">
            <a:spAutoFit/>
          </a:bodyPr>
          <a:lstStyle/>
          <a:p>
            <a:pPr algn="l">
              <a:lnSpc>
                <a:spcPts val="3768"/>
              </a:lnSpc>
            </a:pPr>
            <a:r>
              <a:rPr lang="en-US" sz="2400" b="true">
                <a:solidFill>
                  <a:srgbClr val="000000"/>
                </a:solidFill>
                <a:latin typeface="Space Mono Bold"/>
                <a:ea typeface="Space Mono Bold"/>
                <a:cs typeface="Space Mono Bold"/>
                <a:sym typeface="Space Mono Bold"/>
              </a:rPr>
              <a:t>1.</a:t>
            </a:r>
          </a:p>
          <a:p>
            <a:pPr algn="l">
              <a:lnSpc>
                <a:spcPts val="3768"/>
              </a:lnSpc>
            </a:pPr>
            <a:r>
              <a:rPr lang="en-US" sz="2400" b="true">
                <a:solidFill>
                  <a:srgbClr val="000000"/>
                </a:solidFill>
                <a:latin typeface="Space Mono Bold"/>
                <a:ea typeface="Space Mono Bold"/>
                <a:cs typeface="Space Mono Bold"/>
                <a:sym typeface="Space Mono Bold"/>
              </a:rPr>
              <a:t>2.</a:t>
            </a:r>
          </a:p>
          <a:p>
            <a:pPr algn="l">
              <a:lnSpc>
                <a:spcPts val="3768"/>
              </a:lnSpc>
            </a:pPr>
            <a:r>
              <a:rPr lang="en-US" sz="2400" b="true">
                <a:solidFill>
                  <a:srgbClr val="000000"/>
                </a:solidFill>
                <a:latin typeface="Space Mono Bold"/>
                <a:ea typeface="Space Mono Bold"/>
                <a:cs typeface="Space Mono Bold"/>
                <a:sym typeface="Space Mono Bold"/>
              </a:rPr>
              <a:t>3.</a:t>
            </a:r>
          </a:p>
          <a:p>
            <a:pPr algn="l">
              <a:lnSpc>
                <a:spcPts val="3768"/>
              </a:lnSpc>
            </a:pPr>
            <a:r>
              <a:rPr lang="en-US" sz="2400" b="true">
                <a:solidFill>
                  <a:srgbClr val="000000"/>
                </a:solidFill>
                <a:latin typeface="Space Mono Bold"/>
                <a:ea typeface="Space Mono Bold"/>
                <a:cs typeface="Space Mono Bold"/>
                <a:sym typeface="Space Mono Bold"/>
              </a:rPr>
              <a:t>4.</a:t>
            </a:r>
          </a:p>
          <a:p>
            <a:pPr algn="l">
              <a:lnSpc>
                <a:spcPts val="3768"/>
              </a:lnSpc>
            </a:pPr>
            <a:r>
              <a:rPr lang="en-US" sz="2400" b="true">
                <a:solidFill>
                  <a:srgbClr val="000000"/>
                </a:solidFill>
                <a:latin typeface="Space Mono Bold"/>
                <a:ea typeface="Space Mono Bold"/>
                <a:cs typeface="Space Mono Bold"/>
                <a:sym typeface="Space Mono Bold"/>
              </a:rPr>
              <a:t>5.</a:t>
            </a:r>
          </a:p>
        </p:txBody>
      </p:sp>
      <p:sp>
        <p:nvSpPr>
          <p:cNvPr name="Freeform 10" id="10"/>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6"/>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grpSp>
        <p:nvGrpSpPr>
          <p:cNvPr name="Group 2" id="2"/>
          <p:cNvGrpSpPr/>
          <p:nvPr/>
        </p:nvGrpSpPr>
        <p:grpSpPr>
          <a:xfrm rot="0">
            <a:off x="514350" y="2732959"/>
            <a:ext cx="8538814" cy="4821081"/>
            <a:chOff x="0" y="0"/>
            <a:chExt cx="3792654" cy="2141362"/>
          </a:xfrm>
        </p:grpSpPr>
        <p:sp>
          <p:nvSpPr>
            <p:cNvPr name="Freeform 3" id="3"/>
            <p:cNvSpPr/>
            <p:nvPr/>
          </p:nvSpPr>
          <p:spPr>
            <a:xfrm flipH="false" flipV="false" rot="0">
              <a:off x="0" y="0"/>
              <a:ext cx="3792655" cy="2141362"/>
            </a:xfrm>
            <a:custGeom>
              <a:avLst/>
              <a:gdLst/>
              <a:ahLst/>
              <a:cxnLst/>
              <a:rect r="r" b="b" t="t" l="l"/>
              <a:pathLst>
                <a:path h="2141362" w="3792655">
                  <a:moveTo>
                    <a:pt x="22667" y="0"/>
                  </a:moveTo>
                  <a:lnTo>
                    <a:pt x="3769988" y="0"/>
                  </a:lnTo>
                  <a:cubicBezTo>
                    <a:pt x="3775999" y="0"/>
                    <a:pt x="3781765" y="2388"/>
                    <a:pt x="3786015" y="6639"/>
                  </a:cubicBezTo>
                  <a:cubicBezTo>
                    <a:pt x="3790266" y="10890"/>
                    <a:pt x="3792655" y="16655"/>
                    <a:pt x="3792655" y="22667"/>
                  </a:cubicBezTo>
                  <a:lnTo>
                    <a:pt x="3792655" y="2118695"/>
                  </a:lnTo>
                  <a:cubicBezTo>
                    <a:pt x="3792655" y="2131214"/>
                    <a:pt x="3782506" y="2141362"/>
                    <a:pt x="3769988" y="2141362"/>
                  </a:cubicBezTo>
                  <a:lnTo>
                    <a:pt x="22667" y="2141362"/>
                  </a:lnTo>
                  <a:cubicBezTo>
                    <a:pt x="16655" y="2141362"/>
                    <a:pt x="10890" y="2138974"/>
                    <a:pt x="6639" y="2134723"/>
                  </a:cubicBezTo>
                  <a:cubicBezTo>
                    <a:pt x="2388" y="2130472"/>
                    <a:pt x="0" y="2124707"/>
                    <a:pt x="0" y="2118695"/>
                  </a:cubicBezTo>
                  <a:lnTo>
                    <a:pt x="0" y="22667"/>
                  </a:lnTo>
                  <a:cubicBezTo>
                    <a:pt x="0" y="16655"/>
                    <a:pt x="2388" y="10890"/>
                    <a:pt x="6639" y="6639"/>
                  </a:cubicBezTo>
                  <a:cubicBezTo>
                    <a:pt x="10890" y="2388"/>
                    <a:pt x="16655" y="0"/>
                    <a:pt x="22667" y="0"/>
                  </a:cubicBezTo>
                  <a:close/>
                </a:path>
              </a:pathLst>
            </a:custGeom>
            <a:solidFill>
              <a:srgbClr val="262335"/>
            </a:solidFill>
            <a:ln w="19050" cap="rnd">
              <a:solidFill>
                <a:srgbClr val="FFFFFF"/>
              </a:solidFill>
              <a:prstDash val="solid"/>
              <a:round/>
            </a:ln>
          </p:spPr>
        </p:sp>
        <p:sp>
          <p:nvSpPr>
            <p:cNvPr name="TextBox 4" id="4"/>
            <p:cNvSpPr txBox="true"/>
            <p:nvPr/>
          </p:nvSpPr>
          <p:spPr>
            <a:xfrm>
              <a:off x="0" y="-38100"/>
              <a:ext cx="3792654" cy="2179462"/>
            </a:xfrm>
            <a:prstGeom prst="rect">
              <a:avLst/>
            </a:prstGeom>
          </p:spPr>
          <p:txBody>
            <a:bodyPr anchor="ctr" rtlCol="false" tIns="50800" lIns="50800" bIns="50800" rIns="50800"/>
            <a:lstStyle/>
            <a:p>
              <a:pPr algn="ctr">
                <a:lnSpc>
                  <a:spcPts val="2239"/>
                </a:lnSpc>
              </a:pPr>
            </a:p>
          </p:txBody>
        </p:sp>
      </p:grpSp>
      <p:sp>
        <p:nvSpPr>
          <p:cNvPr name="AutoShape 5" id="5"/>
          <p:cNvSpPr/>
          <p:nvPr/>
        </p:nvSpPr>
        <p:spPr>
          <a:xfrm>
            <a:off x="514350" y="3462209"/>
            <a:ext cx="8538814"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653262" y="2732959"/>
            <a:ext cx="729250" cy="729250"/>
          </a:xfrm>
          <a:custGeom>
            <a:avLst/>
            <a:gdLst/>
            <a:ahLst/>
            <a:cxnLst/>
            <a:rect r="r" b="b" t="t" l="l"/>
            <a:pathLst>
              <a:path h="729250" w="729250">
                <a:moveTo>
                  <a:pt x="0" y="0"/>
                </a:moveTo>
                <a:lnTo>
                  <a:pt x="729250" y="0"/>
                </a:lnTo>
                <a:lnTo>
                  <a:pt x="729250" y="729250"/>
                </a:lnTo>
                <a:lnTo>
                  <a:pt x="0" y="729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196736" y="2732959"/>
            <a:ext cx="8742116" cy="4821081"/>
            <a:chOff x="0" y="0"/>
            <a:chExt cx="3882954" cy="2141362"/>
          </a:xfrm>
        </p:grpSpPr>
        <p:sp>
          <p:nvSpPr>
            <p:cNvPr name="Freeform 8" id="8"/>
            <p:cNvSpPr/>
            <p:nvPr/>
          </p:nvSpPr>
          <p:spPr>
            <a:xfrm flipH="false" flipV="false" rot="0">
              <a:off x="0" y="0"/>
              <a:ext cx="3882954" cy="2141362"/>
            </a:xfrm>
            <a:custGeom>
              <a:avLst/>
              <a:gdLst/>
              <a:ahLst/>
              <a:cxnLst/>
              <a:rect r="r" b="b" t="t" l="l"/>
              <a:pathLst>
                <a:path h="2141362" w="3882954">
                  <a:moveTo>
                    <a:pt x="22140" y="0"/>
                  </a:moveTo>
                  <a:lnTo>
                    <a:pt x="3860815" y="0"/>
                  </a:lnTo>
                  <a:cubicBezTo>
                    <a:pt x="3873042" y="0"/>
                    <a:pt x="3882954" y="9912"/>
                    <a:pt x="3882954" y="22140"/>
                  </a:cubicBezTo>
                  <a:lnTo>
                    <a:pt x="3882954" y="2119223"/>
                  </a:lnTo>
                  <a:cubicBezTo>
                    <a:pt x="3882954" y="2131450"/>
                    <a:pt x="3873042" y="2141362"/>
                    <a:pt x="3860815" y="2141362"/>
                  </a:cubicBezTo>
                  <a:lnTo>
                    <a:pt x="22140" y="2141362"/>
                  </a:lnTo>
                  <a:cubicBezTo>
                    <a:pt x="9912" y="2141362"/>
                    <a:pt x="0" y="2131450"/>
                    <a:pt x="0" y="2119223"/>
                  </a:cubicBezTo>
                  <a:lnTo>
                    <a:pt x="0" y="22140"/>
                  </a:lnTo>
                  <a:cubicBezTo>
                    <a:pt x="0" y="9912"/>
                    <a:pt x="9912" y="0"/>
                    <a:pt x="22140" y="0"/>
                  </a:cubicBezTo>
                  <a:close/>
                </a:path>
              </a:pathLst>
            </a:custGeom>
            <a:solidFill>
              <a:srgbClr val="262335"/>
            </a:solidFill>
            <a:ln w="19050" cap="rnd">
              <a:solidFill>
                <a:srgbClr val="FFFFFF"/>
              </a:solidFill>
              <a:prstDash val="solid"/>
              <a:round/>
            </a:ln>
          </p:spPr>
        </p:sp>
        <p:sp>
          <p:nvSpPr>
            <p:cNvPr name="TextBox 9" id="9"/>
            <p:cNvSpPr txBox="true"/>
            <p:nvPr/>
          </p:nvSpPr>
          <p:spPr>
            <a:xfrm>
              <a:off x="0" y="-38100"/>
              <a:ext cx="3882954" cy="2179462"/>
            </a:xfrm>
            <a:prstGeom prst="rect">
              <a:avLst/>
            </a:prstGeom>
          </p:spPr>
          <p:txBody>
            <a:bodyPr anchor="ctr" rtlCol="false" tIns="50800" lIns="50800" bIns="50800" rIns="50800"/>
            <a:lstStyle/>
            <a:p>
              <a:pPr algn="ctr">
                <a:lnSpc>
                  <a:spcPts val="2239"/>
                </a:lnSpc>
              </a:pPr>
            </a:p>
          </p:txBody>
        </p:sp>
      </p:grpSp>
      <p:sp>
        <p:nvSpPr>
          <p:cNvPr name="AutoShape 10" id="10"/>
          <p:cNvSpPr/>
          <p:nvPr/>
        </p:nvSpPr>
        <p:spPr>
          <a:xfrm>
            <a:off x="9196736" y="3462209"/>
            <a:ext cx="8725351" cy="0"/>
          </a:xfrm>
          <a:prstGeom prst="line">
            <a:avLst/>
          </a:prstGeom>
          <a:ln cap="flat" w="19050">
            <a:solidFill>
              <a:srgbClr val="FFFFFF"/>
            </a:solidFill>
            <a:prstDash val="solid"/>
            <a:headEnd type="none" len="sm" w="sm"/>
            <a:tailEnd type="none" len="sm" w="sm"/>
          </a:ln>
        </p:spPr>
      </p:sp>
      <p:sp>
        <p:nvSpPr>
          <p:cNvPr name="Freeform 11" id="11"/>
          <p:cNvSpPr/>
          <p:nvPr/>
        </p:nvSpPr>
        <p:spPr>
          <a:xfrm flipH="false" flipV="false" rot="0">
            <a:off x="9335648" y="2732959"/>
            <a:ext cx="729250" cy="729250"/>
          </a:xfrm>
          <a:custGeom>
            <a:avLst/>
            <a:gdLst/>
            <a:ahLst/>
            <a:cxnLst/>
            <a:rect r="r" b="b" t="t" l="l"/>
            <a:pathLst>
              <a:path h="729250" w="729250">
                <a:moveTo>
                  <a:pt x="0" y="0"/>
                </a:moveTo>
                <a:lnTo>
                  <a:pt x="729250" y="0"/>
                </a:lnTo>
                <a:lnTo>
                  <a:pt x="729250" y="729250"/>
                </a:lnTo>
                <a:lnTo>
                  <a:pt x="0" y="729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3262" y="4596404"/>
            <a:ext cx="8274828" cy="1094192"/>
          </a:xfrm>
          <a:custGeom>
            <a:avLst/>
            <a:gdLst/>
            <a:ahLst/>
            <a:cxnLst/>
            <a:rect r="r" b="b" t="t" l="l"/>
            <a:pathLst>
              <a:path h="1094192" w="8274828">
                <a:moveTo>
                  <a:pt x="0" y="0"/>
                </a:moveTo>
                <a:lnTo>
                  <a:pt x="8274828" y="0"/>
                </a:lnTo>
                <a:lnTo>
                  <a:pt x="8274828" y="1094192"/>
                </a:lnTo>
                <a:lnTo>
                  <a:pt x="0" y="1094192"/>
                </a:lnTo>
                <a:lnTo>
                  <a:pt x="0" y="0"/>
                </a:lnTo>
                <a:close/>
              </a:path>
            </a:pathLst>
          </a:custGeom>
          <a:blipFill>
            <a:blip r:embed="rId4"/>
            <a:stretch>
              <a:fillRect l="0" t="0" r="0" b="0"/>
            </a:stretch>
          </a:blipFill>
        </p:spPr>
      </p:sp>
      <p:sp>
        <p:nvSpPr>
          <p:cNvPr name="Freeform 13" id="13"/>
          <p:cNvSpPr/>
          <p:nvPr/>
        </p:nvSpPr>
        <p:spPr>
          <a:xfrm flipH="false" flipV="false" rot="0">
            <a:off x="9689906" y="3674578"/>
            <a:ext cx="7755775" cy="3669018"/>
          </a:xfrm>
          <a:custGeom>
            <a:avLst/>
            <a:gdLst/>
            <a:ahLst/>
            <a:cxnLst/>
            <a:rect r="r" b="b" t="t" l="l"/>
            <a:pathLst>
              <a:path h="3669018" w="7755775">
                <a:moveTo>
                  <a:pt x="0" y="0"/>
                </a:moveTo>
                <a:lnTo>
                  <a:pt x="7755775" y="0"/>
                </a:lnTo>
                <a:lnTo>
                  <a:pt x="7755775" y="3669018"/>
                </a:lnTo>
                <a:lnTo>
                  <a:pt x="0" y="3669018"/>
                </a:lnTo>
                <a:lnTo>
                  <a:pt x="0" y="0"/>
                </a:lnTo>
                <a:close/>
              </a:path>
            </a:pathLst>
          </a:custGeom>
          <a:blipFill>
            <a:blip r:embed="rId5"/>
            <a:stretch>
              <a:fillRect l="0" t="-1634" r="0" b="0"/>
            </a:stretch>
          </a:blipFill>
        </p:spPr>
      </p:sp>
      <p:sp>
        <p:nvSpPr>
          <p:cNvPr name="TextBox 14" id="14"/>
          <p:cNvSpPr txBox="true"/>
          <p:nvPr/>
        </p:nvSpPr>
        <p:spPr>
          <a:xfrm rot="0">
            <a:off x="653262" y="755349"/>
            <a:ext cx="6661903" cy="57527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Login</a:t>
            </a:r>
          </a:p>
        </p:txBody>
      </p:sp>
      <p:sp>
        <p:nvSpPr>
          <p:cNvPr name="TextBox 15" id="15"/>
          <p:cNvSpPr txBox="true"/>
          <p:nvPr/>
        </p:nvSpPr>
        <p:spPr>
          <a:xfrm rot="0">
            <a:off x="1420612" y="2978453"/>
            <a:ext cx="7670652" cy="331356"/>
          </a:xfrm>
          <a:prstGeom prst="rect">
            <a:avLst/>
          </a:prstGeom>
        </p:spPr>
        <p:txBody>
          <a:bodyPr anchor="t" rtlCol="false" tIns="0" lIns="0" bIns="0" rIns="0">
            <a:spAutoFit/>
          </a:bodyPr>
          <a:lstStyle/>
          <a:p>
            <a:pPr algn="l">
              <a:lnSpc>
                <a:spcPts val="2561"/>
              </a:lnSpc>
            </a:pPr>
            <a:r>
              <a:rPr lang="en-US" sz="2371" b="true">
                <a:solidFill>
                  <a:srgbClr val="FFFFFF"/>
                </a:solidFill>
                <a:latin typeface="Now Bold"/>
                <a:ea typeface="Now Bold"/>
                <a:cs typeface="Now Bold"/>
                <a:sym typeface="Now Bold"/>
              </a:rPr>
              <a:t>Autenticación con Firebase</a:t>
            </a:r>
          </a:p>
        </p:txBody>
      </p:sp>
      <p:sp>
        <p:nvSpPr>
          <p:cNvPr name="TextBox 16" id="16"/>
          <p:cNvSpPr txBox="true"/>
          <p:nvPr/>
        </p:nvSpPr>
        <p:spPr>
          <a:xfrm rot="0">
            <a:off x="10102998" y="2978453"/>
            <a:ext cx="7670652" cy="331356"/>
          </a:xfrm>
          <a:prstGeom prst="rect">
            <a:avLst/>
          </a:prstGeom>
        </p:spPr>
        <p:txBody>
          <a:bodyPr anchor="t" rtlCol="false" tIns="0" lIns="0" bIns="0" rIns="0">
            <a:spAutoFit/>
          </a:bodyPr>
          <a:lstStyle/>
          <a:p>
            <a:pPr algn="l">
              <a:lnSpc>
                <a:spcPts val="2561"/>
              </a:lnSpc>
            </a:pPr>
            <a:r>
              <a:rPr lang="en-US" sz="2371" b="true">
                <a:solidFill>
                  <a:srgbClr val="FFFFFF"/>
                </a:solidFill>
                <a:latin typeface="Now Bold"/>
                <a:ea typeface="Now Bold"/>
                <a:cs typeface="Now Bold"/>
                <a:sym typeface="Now Bold"/>
              </a:rPr>
              <a:t>Verificación del correo electrónico</a:t>
            </a:r>
          </a:p>
        </p:txBody>
      </p:sp>
      <p:sp>
        <p:nvSpPr>
          <p:cNvPr name="Freeform 17" id="17"/>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grpSp>
        <p:nvGrpSpPr>
          <p:cNvPr name="Group 2" id="2"/>
          <p:cNvGrpSpPr/>
          <p:nvPr/>
        </p:nvGrpSpPr>
        <p:grpSpPr>
          <a:xfrm rot="0">
            <a:off x="514350" y="2732959"/>
            <a:ext cx="8538814" cy="4821081"/>
            <a:chOff x="0" y="0"/>
            <a:chExt cx="3792654" cy="2141362"/>
          </a:xfrm>
        </p:grpSpPr>
        <p:sp>
          <p:nvSpPr>
            <p:cNvPr name="Freeform 3" id="3"/>
            <p:cNvSpPr/>
            <p:nvPr/>
          </p:nvSpPr>
          <p:spPr>
            <a:xfrm flipH="false" flipV="false" rot="0">
              <a:off x="0" y="0"/>
              <a:ext cx="3792655" cy="2141362"/>
            </a:xfrm>
            <a:custGeom>
              <a:avLst/>
              <a:gdLst/>
              <a:ahLst/>
              <a:cxnLst/>
              <a:rect r="r" b="b" t="t" l="l"/>
              <a:pathLst>
                <a:path h="2141362" w="3792655">
                  <a:moveTo>
                    <a:pt x="22667" y="0"/>
                  </a:moveTo>
                  <a:lnTo>
                    <a:pt x="3769988" y="0"/>
                  </a:lnTo>
                  <a:cubicBezTo>
                    <a:pt x="3775999" y="0"/>
                    <a:pt x="3781765" y="2388"/>
                    <a:pt x="3786015" y="6639"/>
                  </a:cubicBezTo>
                  <a:cubicBezTo>
                    <a:pt x="3790266" y="10890"/>
                    <a:pt x="3792655" y="16655"/>
                    <a:pt x="3792655" y="22667"/>
                  </a:cubicBezTo>
                  <a:lnTo>
                    <a:pt x="3792655" y="2118695"/>
                  </a:lnTo>
                  <a:cubicBezTo>
                    <a:pt x="3792655" y="2131214"/>
                    <a:pt x="3782506" y="2141362"/>
                    <a:pt x="3769988" y="2141362"/>
                  </a:cubicBezTo>
                  <a:lnTo>
                    <a:pt x="22667" y="2141362"/>
                  </a:lnTo>
                  <a:cubicBezTo>
                    <a:pt x="16655" y="2141362"/>
                    <a:pt x="10890" y="2138974"/>
                    <a:pt x="6639" y="2134723"/>
                  </a:cubicBezTo>
                  <a:cubicBezTo>
                    <a:pt x="2388" y="2130472"/>
                    <a:pt x="0" y="2124707"/>
                    <a:pt x="0" y="2118695"/>
                  </a:cubicBezTo>
                  <a:lnTo>
                    <a:pt x="0" y="22667"/>
                  </a:lnTo>
                  <a:cubicBezTo>
                    <a:pt x="0" y="16655"/>
                    <a:pt x="2388" y="10890"/>
                    <a:pt x="6639" y="6639"/>
                  </a:cubicBezTo>
                  <a:cubicBezTo>
                    <a:pt x="10890" y="2388"/>
                    <a:pt x="16655" y="0"/>
                    <a:pt x="22667" y="0"/>
                  </a:cubicBezTo>
                  <a:close/>
                </a:path>
              </a:pathLst>
            </a:custGeom>
            <a:solidFill>
              <a:srgbClr val="262335"/>
            </a:solidFill>
            <a:ln w="19050" cap="rnd">
              <a:solidFill>
                <a:srgbClr val="FFFFFF"/>
              </a:solidFill>
              <a:prstDash val="solid"/>
              <a:round/>
            </a:ln>
          </p:spPr>
        </p:sp>
        <p:sp>
          <p:nvSpPr>
            <p:cNvPr name="TextBox 4" id="4"/>
            <p:cNvSpPr txBox="true"/>
            <p:nvPr/>
          </p:nvSpPr>
          <p:spPr>
            <a:xfrm>
              <a:off x="0" y="-38100"/>
              <a:ext cx="3792654" cy="2179462"/>
            </a:xfrm>
            <a:prstGeom prst="rect">
              <a:avLst/>
            </a:prstGeom>
          </p:spPr>
          <p:txBody>
            <a:bodyPr anchor="ctr" rtlCol="false" tIns="50800" lIns="50800" bIns="50800" rIns="50800"/>
            <a:lstStyle/>
            <a:p>
              <a:pPr algn="ctr">
                <a:lnSpc>
                  <a:spcPts val="2239"/>
                </a:lnSpc>
              </a:pPr>
            </a:p>
          </p:txBody>
        </p:sp>
      </p:grpSp>
      <p:sp>
        <p:nvSpPr>
          <p:cNvPr name="AutoShape 5" id="5"/>
          <p:cNvSpPr/>
          <p:nvPr/>
        </p:nvSpPr>
        <p:spPr>
          <a:xfrm>
            <a:off x="514350" y="3462209"/>
            <a:ext cx="8538814"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653262" y="2732959"/>
            <a:ext cx="729250" cy="729250"/>
          </a:xfrm>
          <a:custGeom>
            <a:avLst/>
            <a:gdLst/>
            <a:ahLst/>
            <a:cxnLst/>
            <a:rect r="r" b="b" t="t" l="l"/>
            <a:pathLst>
              <a:path h="729250" w="729250">
                <a:moveTo>
                  <a:pt x="0" y="0"/>
                </a:moveTo>
                <a:lnTo>
                  <a:pt x="729250" y="0"/>
                </a:lnTo>
                <a:lnTo>
                  <a:pt x="729250" y="729250"/>
                </a:lnTo>
                <a:lnTo>
                  <a:pt x="0" y="729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196736" y="2732959"/>
            <a:ext cx="8742116" cy="4821081"/>
            <a:chOff x="0" y="0"/>
            <a:chExt cx="3882954" cy="2141362"/>
          </a:xfrm>
        </p:grpSpPr>
        <p:sp>
          <p:nvSpPr>
            <p:cNvPr name="Freeform 8" id="8"/>
            <p:cNvSpPr/>
            <p:nvPr/>
          </p:nvSpPr>
          <p:spPr>
            <a:xfrm flipH="false" flipV="false" rot="0">
              <a:off x="0" y="0"/>
              <a:ext cx="3882954" cy="2141362"/>
            </a:xfrm>
            <a:custGeom>
              <a:avLst/>
              <a:gdLst/>
              <a:ahLst/>
              <a:cxnLst/>
              <a:rect r="r" b="b" t="t" l="l"/>
              <a:pathLst>
                <a:path h="2141362" w="3882954">
                  <a:moveTo>
                    <a:pt x="22140" y="0"/>
                  </a:moveTo>
                  <a:lnTo>
                    <a:pt x="3860815" y="0"/>
                  </a:lnTo>
                  <a:cubicBezTo>
                    <a:pt x="3873042" y="0"/>
                    <a:pt x="3882954" y="9912"/>
                    <a:pt x="3882954" y="22140"/>
                  </a:cubicBezTo>
                  <a:lnTo>
                    <a:pt x="3882954" y="2119223"/>
                  </a:lnTo>
                  <a:cubicBezTo>
                    <a:pt x="3882954" y="2131450"/>
                    <a:pt x="3873042" y="2141362"/>
                    <a:pt x="3860815" y="2141362"/>
                  </a:cubicBezTo>
                  <a:lnTo>
                    <a:pt x="22140" y="2141362"/>
                  </a:lnTo>
                  <a:cubicBezTo>
                    <a:pt x="9912" y="2141362"/>
                    <a:pt x="0" y="2131450"/>
                    <a:pt x="0" y="2119223"/>
                  </a:cubicBezTo>
                  <a:lnTo>
                    <a:pt x="0" y="22140"/>
                  </a:lnTo>
                  <a:cubicBezTo>
                    <a:pt x="0" y="9912"/>
                    <a:pt x="9912" y="0"/>
                    <a:pt x="22140" y="0"/>
                  </a:cubicBezTo>
                  <a:close/>
                </a:path>
              </a:pathLst>
            </a:custGeom>
            <a:solidFill>
              <a:srgbClr val="262335"/>
            </a:solidFill>
            <a:ln w="19050" cap="rnd">
              <a:solidFill>
                <a:srgbClr val="FFFFFF"/>
              </a:solidFill>
              <a:prstDash val="solid"/>
              <a:round/>
            </a:ln>
          </p:spPr>
        </p:sp>
        <p:sp>
          <p:nvSpPr>
            <p:cNvPr name="TextBox 9" id="9"/>
            <p:cNvSpPr txBox="true"/>
            <p:nvPr/>
          </p:nvSpPr>
          <p:spPr>
            <a:xfrm>
              <a:off x="0" y="-38100"/>
              <a:ext cx="3882954" cy="2179462"/>
            </a:xfrm>
            <a:prstGeom prst="rect">
              <a:avLst/>
            </a:prstGeom>
          </p:spPr>
          <p:txBody>
            <a:bodyPr anchor="ctr" rtlCol="false" tIns="50800" lIns="50800" bIns="50800" rIns="50800"/>
            <a:lstStyle/>
            <a:p>
              <a:pPr algn="ctr">
                <a:lnSpc>
                  <a:spcPts val="2239"/>
                </a:lnSpc>
              </a:pPr>
            </a:p>
          </p:txBody>
        </p:sp>
      </p:grpSp>
      <p:sp>
        <p:nvSpPr>
          <p:cNvPr name="AutoShape 10" id="10"/>
          <p:cNvSpPr/>
          <p:nvPr/>
        </p:nvSpPr>
        <p:spPr>
          <a:xfrm>
            <a:off x="9196736" y="3462209"/>
            <a:ext cx="8725351" cy="0"/>
          </a:xfrm>
          <a:prstGeom prst="line">
            <a:avLst/>
          </a:prstGeom>
          <a:ln cap="flat" w="19050">
            <a:solidFill>
              <a:srgbClr val="FFFFFF"/>
            </a:solidFill>
            <a:prstDash val="solid"/>
            <a:headEnd type="none" len="sm" w="sm"/>
            <a:tailEnd type="none" len="sm" w="sm"/>
          </a:ln>
        </p:spPr>
      </p:sp>
      <p:sp>
        <p:nvSpPr>
          <p:cNvPr name="Freeform 11" id="11"/>
          <p:cNvSpPr/>
          <p:nvPr/>
        </p:nvSpPr>
        <p:spPr>
          <a:xfrm flipH="false" flipV="false" rot="0">
            <a:off x="9335648" y="2732959"/>
            <a:ext cx="729250" cy="729250"/>
          </a:xfrm>
          <a:custGeom>
            <a:avLst/>
            <a:gdLst/>
            <a:ahLst/>
            <a:cxnLst/>
            <a:rect r="r" b="b" t="t" l="l"/>
            <a:pathLst>
              <a:path h="729250" w="729250">
                <a:moveTo>
                  <a:pt x="0" y="0"/>
                </a:moveTo>
                <a:lnTo>
                  <a:pt x="729250" y="0"/>
                </a:lnTo>
                <a:lnTo>
                  <a:pt x="729250" y="729250"/>
                </a:lnTo>
                <a:lnTo>
                  <a:pt x="0" y="729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03399" y="4047082"/>
            <a:ext cx="8160716" cy="2826173"/>
          </a:xfrm>
          <a:custGeom>
            <a:avLst/>
            <a:gdLst/>
            <a:ahLst/>
            <a:cxnLst/>
            <a:rect r="r" b="b" t="t" l="l"/>
            <a:pathLst>
              <a:path h="2826173" w="8160716">
                <a:moveTo>
                  <a:pt x="0" y="0"/>
                </a:moveTo>
                <a:lnTo>
                  <a:pt x="8160716" y="0"/>
                </a:lnTo>
                <a:lnTo>
                  <a:pt x="8160716" y="2826172"/>
                </a:lnTo>
                <a:lnTo>
                  <a:pt x="0" y="2826172"/>
                </a:lnTo>
                <a:lnTo>
                  <a:pt x="0" y="0"/>
                </a:lnTo>
                <a:close/>
              </a:path>
            </a:pathLst>
          </a:custGeom>
          <a:blipFill>
            <a:blip r:embed="rId4"/>
            <a:stretch>
              <a:fillRect l="0" t="0" r="0" b="0"/>
            </a:stretch>
          </a:blipFill>
        </p:spPr>
      </p:sp>
      <p:sp>
        <p:nvSpPr>
          <p:cNvPr name="Freeform 13" id="13"/>
          <p:cNvSpPr/>
          <p:nvPr/>
        </p:nvSpPr>
        <p:spPr>
          <a:xfrm flipH="false" flipV="false" rot="0">
            <a:off x="9639199" y="3868053"/>
            <a:ext cx="7857189" cy="3184229"/>
          </a:xfrm>
          <a:custGeom>
            <a:avLst/>
            <a:gdLst/>
            <a:ahLst/>
            <a:cxnLst/>
            <a:rect r="r" b="b" t="t" l="l"/>
            <a:pathLst>
              <a:path h="3184229" w="7857189">
                <a:moveTo>
                  <a:pt x="0" y="0"/>
                </a:moveTo>
                <a:lnTo>
                  <a:pt x="7857189" y="0"/>
                </a:lnTo>
                <a:lnTo>
                  <a:pt x="7857189" y="3184230"/>
                </a:lnTo>
                <a:lnTo>
                  <a:pt x="0" y="3184230"/>
                </a:lnTo>
                <a:lnTo>
                  <a:pt x="0" y="0"/>
                </a:lnTo>
                <a:close/>
              </a:path>
            </a:pathLst>
          </a:custGeom>
          <a:blipFill>
            <a:blip r:embed="rId5"/>
            <a:stretch>
              <a:fillRect l="0" t="0" r="0" b="0"/>
            </a:stretch>
          </a:blipFill>
        </p:spPr>
      </p:sp>
      <p:sp>
        <p:nvSpPr>
          <p:cNvPr name="TextBox 14" id="14"/>
          <p:cNvSpPr txBox="true"/>
          <p:nvPr/>
        </p:nvSpPr>
        <p:spPr>
          <a:xfrm rot="0">
            <a:off x="653262" y="755349"/>
            <a:ext cx="6661903" cy="57527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Creación de Mascota</a:t>
            </a:r>
          </a:p>
        </p:txBody>
      </p:sp>
      <p:sp>
        <p:nvSpPr>
          <p:cNvPr name="TextBox 15" id="15"/>
          <p:cNvSpPr txBox="true"/>
          <p:nvPr/>
        </p:nvSpPr>
        <p:spPr>
          <a:xfrm rot="0">
            <a:off x="1420612" y="2978453"/>
            <a:ext cx="7670652" cy="331356"/>
          </a:xfrm>
          <a:prstGeom prst="rect">
            <a:avLst/>
          </a:prstGeom>
        </p:spPr>
        <p:txBody>
          <a:bodyPr anchor="t" rtlCol="false" tIns="0" lIns="0" bIns="0" rIns="0">
            <a:spAutoFit/>
          </a:bodyPr>
          <a:lstStyle/>
          <a:p>
            <a:pPr algn="l">
              <a:lnSpc>
                <a:spcPts val="2561"/>
              </a:lnSpc>
            </a:pPr>
            <a:r>
              <a:rPr lang="en-US" sz="2371" b="true">
                <a:solidFill>
                  <a:srgbClr val="FFFFFF"/>
                </a:solidFill>
                <a:latin typeface="Now Bold"/>
                <a:ea typeface="Now Bold"/>
                <a:cs typeface="Now Bold"/>
                <a:sym typeface="Now Bold"/>
              </a:rPr>
              <a:t>Almacenamiento de imagen en Firebase Storage</a:t>
            </a:r>
          </a:p>
        </p:txBody>
      </p:sp>
      <p:sp>
        <p:nvSpPr>
          <p:cNvPr name="TextBox 16" id="16"/>
          <p:cNvSpPr txBox="true"/>
          <p:nvPr/>
        </p:nvSpPr>
        <p:spPr>
          <a:xfrm rot="0">
            <a:off x="10093473" y="2978453"/>
            <a:ext cx="8185002" cy="331356"/>
          </a:xfrm>
          <a:prstGeom prst="rect">
            <a:avLst/>
          </a:prstGeom>
        </p:spPr>
        <p:txBody>
          <a:bodyPr anchor="t" rtlCol="false" tIns="0" lIns="0" bIns="0" rIns="0">
            <a:spAutoFit/>
          </a:bodyPr>
          <a:lstStyle/>
          <a:p>
            <a:pPr algn="l">
              <a:lnSpc>
                <a:spcPts val="2561"/>
              </a:lnSpc>
            </a:pPr>
            <a:r>
              <a:rPr lang="en-US" sz="2371" b="true">
                <a:solidFill>
                  <a:srgbClr val="FFFFFF"/>
                </a:solidFill>
                <a:latin typeface="Now Bold"/>
                <a:ea typeface="Now Bold"/>
                <a:cs typeface="Now Bold"/>
                <a:sym typeface="Now Bold"/>
              </a:rPr>
              <a:t>Almacenamiento de datos de mascota en Firestore</a:t>
            </a:r>
          </a:p>
        </p:txBody>
      </p:sp>
      <p:sp>
        <p:nvSpPr>
          <p:cNvPr name="Freeform 17" id="17"/>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grpSp>
        <p:nvGrpSpPr>
          <p:cNvPr name="Group 2" id="2"/>
          <p:cNvGrpSpPr/>
          <p:nvPr/>
        </p:nvGrpSpPr>
        <p:grpSpPr>
          <a:xfrm rot="0">
            <a:off x="514350" y="2732959"/>
            <a:ext cx="8538814" cy="4821081"/>
            <a:chOff x="0" y="0"/>
            <a:chExt cx="3792654" cy="2141362"/>
          </a:xfrm>
        </p:grpSpPr>
        <p:sp>
          <p:nvSpPr>
            <p:cNvPr name="Freeform 3" id="3"/>
            <p:cNvSpPr/>
            <p:nvPr/>
          </p:nvSpPr>
          <p:spPr>
            <a:xfrm flipH="false" flipV="false" rot="0">
              <a:off x="0" y="0"/>
              <a:ext cx="3792655" cy="2141362"/>
            </a:xfrm>
            <a:custGeom>
              <a:avLst/>
              <a:gdLst/>
              <a:ahLst/>
              <a:cxnLst/>
              <a:rect r="r" b="b" t="t" l="l"/>
              <a:pathLst>
                <a:path h="2141362" w="3792655">
                  <a:moveTo>
                    <a:pt x="22667" y="0"/>
                  </a:moveTo>
                  <a:lnTo>
                    <a:pt x="3769988" y="0"/>
                  </a:lnTo>
                  <a:cubicBezTo>
                    <a:pt x="3775999" y="0"/>
                    <a:pt x="3781765" y="2388"/>
                    <a:pt x="3786015" y="6639"/>
                  </a:cubicBezTo>
                  <a:cubicBezTo>
                    <a:pt x="3790266" y="10890"/>
                    <a:pt x="3792655" y="16655"/>
                    <a:pt x="3792655" y="22667"/>
                  </a:cubicBezTo>
                  <a:lnTo>
                    <a:pt x="3792655" y="2118695"/>
                  </a:lnTo>
                  <a:cubicBezTo>
                    <a:pt x="3792655" y="2131214"/>
                    <a:pt x="3782506" y="2141362"/>
                    <a:pt x="3769988" y="2141362"/>
                  </a:cubicBezTo>
                  <a:lnTo>
                    <a:pt x="22667" y="2141362"/>
                  </a:lnTo>
                  <a:cubicBezTo>
                    <a:pt x="16655" y="2141362"/>
                    <a:pt x="10890" y="2138974"/>
                    <a:pt x="6639" y="2134723"/>
                  </a:cubicBezTo>
                  <a:cubicBezTo>
                    <a:pt x="2388" y="2130472"/>
                    <a:pt x="0" y="2124707"/>
                    <a:pt x="0" y="2118695"/>
                  </a:cubicBezTo>
                  <a:lnTo>
                    <a:pt x="0" y="22667"/>
                  </a:lnTo>
                  <a:cubicBezTo>
                    <a:pt x="0" y="16655"/>
                    <a:pt x="2388" y="10890"/>
                    <a:pt x="6639" y="6639"/>
                  </a:cubicBezTo>
                  <a:cubicBezTo>
                    <a:pt x="10890" y="2388"/>
                    <a:pt x="16655" y="0"/>
                    <a:pt x="22667" y="0"/>
                  </a:cubicBezTo>
                  <a:close/>
                </a:path>
              </a:pathLst>
            </a:custGeom>
            <a:solidFill>
              <a:srgbClr val="262335"/>
            </a:solidFill>
            <a:ln w="19050" cap="rnd">
              <a:solidFill>
                <a:srgbClr val="FFFFFF"/>
              </a:solidFill>
              <a:prstDash val="solid"/>
              <a:round/>
            </a:ln>
          </p:spPr>
        </p:sp>
        <p:sp>
          <p:nvSpPr>
            <p:cNvPr name="TextBox 4" id="4"/>
            <p:cNvSpPr txBox="true"/>
            <p:nvPr/>
          </p:nvSpPr>
          <p:spPr>
            <a:xfrm>
              <a:off x="0" y="-38100"/>
              <a:ext cx="3792654" cy="2179462"/>
            </a:xfrm>
            <a:prstGeom prst="rect">
              <a:avLst/>
            </a:prstGeom>
          </p:spPr>
          <p:txBody>
            <a:bodyPr anchor="ctr" rtlCol="false" tIns="50800" lIns="50800" bIns="50800" rIns="50800"/>
            <a:lstStyle/>
            <a:p>
              <a:pPr algn="ctr">
                <a:lnSpc>
                  <a:spcPts val="2239"/>
                </a:lnSpc>
              </a:pPr>
            </a:p>
          </p:txBody>
        </p:sp>
      </p:grpSp>
      <p:sp>
        <p:nvSpPr>
          <p:cNvPr name="AutoShape 5" id="5"/>
          <p:cNvSpPr/>
          <p:nvPr/>
        </p:nvSpPr>
        <p:spPr>
          <a:xfrm>
            <a:off x="514350" y="3462209"/>
            <a:ext cx="8538814"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653262" y="2732959"/>
            <a:ext cx="729250" cy="729250"/>
          </a:xfrm>
          <a:custGeom>
            <a:avLst/>
            <a:gdLst/>
            <a:ahLst/>
            <a:cxnLst/>
            <a:rect r="r" b="b" t="t" l="l"/>
            <a:pathLst>
              <a:path h="729250" w="729250">
                <a:moveTo>
                  <a:pt x="0" y="0"/>
                </a:moveTo>
                <a:lnTo>
                  <a:pt x="729250" y="0"/>
                </a:lnTo>
                <a:lnTo>
                  <a:pt x="729250" y="729250"/>
                </a:lnTo>
                <a:lnTo>
                  <a:pt x="0" y="729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196736" y="2732959"/>
            <a:ext cx="8742116" cy="4821081"/>
            <a:chOff x="0" y="0"/>
            <a:chExt cx="3882954" cy="2141362"/>
          </a:xfrm>
        </p:grpSpPr>
        <p:sp>
          <p:nvSpPr>
            <p:cNvPr name="Freeform 8" id="8"/>
            <p:cNvSpPr/>
            <p:nvPr/>
          </p:nvSpPr>
          <p:spPr>
            <a:xfrm flipH="false" flipV="false" rot="0">
              <a:off x="0" y="0"/>
              <a:ext cx="3882954" cy="2141362"/>
            </a:xfrm>
            <a:custGeom>
              <a:avLst/>
              <a:gdLst/>
              <a:ahLst/>
              <a:cxnLst/>
              <a:rect r="r" b="b" t="t" l="l"/>
              <a:pathLst>
                <a:path h="2141362" w="3882954">
                  <a:moveTo>
                    <a:pt x="22140" y="0"/>
                  </a:moveTo>
                  <a:lnTo>
                    <a:pt x="3860815" y="0"/>
                  </a:lnTo>
                  <a:cubicBezTo>
                    <a:pt x="3873042" y="0"/>
                    <a:pt x="3882954" y="9912"/>
                    <a:pt x="3882954" y="22140"/>
                  </a:cubicBezTo>
                  <a:lnTo>
                    <a:pt x="3882954" y="2119223"/>
                  </a:lnTo>
                  <a:cubicBezTo>
                    <a:pt x="3882954" y="2131450"/>
                    <a:pt x="3873042" y="2141362"/>
                    <a:pt x="3860815" y="2141362"/>
                  </a:cubicBezTo>
                  <a:lnTo>
                    <a:pt x="22140" y="2141362"/>
                  </a:lnTo>
                  <a:cubicBezTo>
                    <a:pt x="9912" y="2141362"/>
                    <a:pt x="0" y="2131450"/>
                    <a:pt x="0" y="2119223"/>
                  </a:cubicBezTo>
                  <a:lnTo>
                    <a:pt x="0" y="22140"/>
                  </a:lnTo>
                  <a:cubicBezTo>
                    <a:pt x="0" y="9912"/>
                    <a:pt x="9912" y="0"/>
                    <a:pt x="22140" y="0"/>
                  </a:cubicBezTo>
                  <a:close/>
                </a:path>
              </a:pathLst>
            </a:custGeom>
            <a:solidFill>
              <a:srgbClr val="262335"/>
            </a:solidFill>
            <a:ln w="19050" cap="rnd">
              <a:solidFill>
                <a:srgbClr val="FFFFFF"/>
              </a:solidFill>
              <a:prstDash val="solid"/>
              <a:round/>
            </a:ln>
          </p:spPr>
        </p:sp>
        <p:sp>
          <p:nvSpPr>
            <p:cNvPr name="TextBox 9" id="9"/>
            <p:cNvSpPr txBox="true"/>
            <p:nvPr/>
          </p:nvSpPr>
          <p:spPr>
            <a:xfrm>
              <a:off x="0" y="-38100"/>
              <a:ext cx="3882954" cy="2179462"/>
            </a:xfrm>
            <a:prstGeom prst="rect">
              <a:avLst/>
            </a:prstGeom>
          </p:spPr>
          <p:txBody>
            <a:bodyPr anchor="ctr" rtlCol="false" tIns="50800" lIns="50800" bIns="50800" rIns="50800"/>
            <a:lstStyle/>
            <a:p>
              <a:pPr algn="ctr">
                <a:lnSpc>
                  <a:spcPts val="2239"/>
                </a:lnSpc>
              </a:pPr>
            </a:p>
          </p:txBody>
        </p:sp>
      </p:grpSp>
      <p:sp>
        <p:nvSpPr>
          <p:cNvPr name="AutoShape 10" id="10"/>
          <p:cNvSpPr/>
          <p:nvPr/>
        </p:nvSpPr>
        <p:spPr>
          <a:xfrm>
            <a:off x="9196736" y="3462209"/>
            <a:ext cx="8725351" cy="0"/>
          </a:xfrm>
          <a:prstGeom prst="line">
            <a:avLst/>
          </a:prstGeom>
          <a:ln cap="flat" w="19050">
            <a:solidFill>
              <a:srgbClr val="FFFFFF"/>
            </a:solidFill>
            <a:prstDash val="solid"/>
            <a:headEnd type="none" len="sm" w="sm"/>
            <a:tailEnd type="none" len="sm" w="sm"/>
          </a:ln>
        </p:spPr>
      </p:sp>
      <p:sp>
        <p:nvSpPr>
          <p:cNvPr name="Freeform 11" id="11"/>
          <p:cNvSpPr/>
          <p:nvPr/>
        </p:nvSpPr>
        <p:spPr>
          <a:xfrm flipH="false" flipV="false" rot="0">
            <a:off x="9335648" y="2732959"/>
            <a:ext cx="729250" cy="729250"/>
          </a:xfrm>
          <a:custGeom>
            <a:avLst/>
            <a:gdLst/>
            <a:ahLst/>
            <a:cxnLst/>
            <a:rect r="r" b="b" t="t" l="l"/>
            <a:pathLst>
              <a:path h="729250" w="729250">
                <a:moveTo>
                  <a:pt x="0" y="0"/>
                </a:moveTo>
                <a:lnTo>
                  <a:pt x="729250" y="0"/>
                </a:lnTo>
                <a:lnTo>
                  <a:pt x="729250" y="729250"/>
                </a:lnTo>
                <a:lnTo>
                  <a:pt x="0" y="729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3262" y="3681540"/>
            <a:ext cx="8209625" cy="3734644"/>
          </a:xfrm>
          <a:custGeom>
            <a:avLst/>
            <a:gdLst/>
            <a:ahLst/>
            <a:cxnLst/>
            <a:rect r="r" b="b" t="t" l="l"/>
            <a:pathLst>
              <a:path h="3734644" w="8209625">
                <a:moveTo>
                  <a:pt x="0" y="0"/>
                </a:moveTo>
                <a:lnTo>
                  <a:pt x="8209625" y="0"/>
                </a:lnTo>
                <a:lnTo>
                  <a:pt x="8209625" y="3734644"/>
                </a:lnTo>
                <a:lnTo>
                  <a:pt x="0" y="3734644"/>
                </a:lnTo>
                <a:lnTo>
                  <a:pt x="0" y="0"/>
                </a:lnTo>
                <a:close/>
              </a:path>
            </a:pathLst>
          </a:custGeom>
          <a:blipFill>
            <a:blip r:embed="rId4"/>
            <a:stretch>
              <a:fillRect l="0" t="-1792" r="0" b="0"/>
            </a:stretch>
          </a:blipFill>
        </p:spPr>
      </p:sp>
      <p:sp>
        <p:nvSpPr>
          <p:cNvPr name="Freeform 13" id="13"/>
          <p:cNvSpPr/>
          <p:nvPr/>
        </p:nvSpPr>
        <p:spPr>
          <a:xfrm flipH="false" flipV="false" rot="0">
            <a:off x="9366665" y="3932960"/>
            <a:ext cx="8402259" cy="3231803"/>
          </a:xfrm>
          <a:custGeom>
            <a:avLst/>
            <a:gdLst/>
            <a:ahLst/>
            <a:cxnLst/>
            <a:rect r="r" b="b" t="t" l="l"/>
            <a:pathLst>
              <a:path h="3231803" w="8402259">
                <a:moveTo>
                  <a:pt x="0" y="0"/>
                </a:moveTo>
                <a:lnTo>
                  <a:pt x="8402258" y="0"/>
                </a:lnTo>
                <a:lnTo>
                  <a:pt x="8402258" y="3231803"/>
                </a:lnTo>
                <a:lnTo>
                  <a:pt x="0" y="3231803"/>
                </a:lnTo>
                <a:lnTo>
                  <a:pt x="0" y="0"/>
                </a:lnTo>
                <a:close/>
              </a:path>
            </a:pathLst>
          </a:custGeom>
          <a:blipFill>
            <a:blip r:embed="rId5"/>
            <a:stretch>
              <a:fillRect l="0" t="-2183" r="0" b="0"/>
            </a:stretch>
          </a:blipFill>
        </p:spPr>
      </p:sp>
      <p:sp>
        <p:nvSpPr>
          <p:cNvPr name="TextBox 14" id="14"/>
          <p:cNvSpPr txBox="true"/>
          <p:nvPr/>
        </p:nvSpPr>
        <p:spPr>
          <a:xfrm rot="0">
            <a:off x="653262" y="755349"/>
            <a:ext cx="6661903" cy="57527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Posteo</a:t>
            </a:r>
          </a:p>
        </p:txBody>
      </p:sp>
      <p:sp>
        <p:nvSpPr>
          <p:cNvPr name="TextBox 15" id="15"/>
          <p:cNvSpPr txBox="true"/>
          <p:nvPr/>
        </p:nvSpPr>
        <p:spPr>
          <a:xfrm rot="0">
            <a:off x="1420612" y="2978453"/>
            <a:ext cx="7670652" cy="331356"/>
          </a:xfrm>
          <a:prstGeom prst="rect">
            <a:avLst/>
          </a:prstGeom>
        </p:spPr>
        <p:txBody>
          <a:bodyPr anchor="t" rtlCol="false" tIns="0" lIns="0" bIns="0" rIns="0">
            <a:spAutoFit/>
          </a:bodyPr>
          <a:lstStyle/>
          <a:p>
            <a:pPr algn="l">
              <a:lnSpc>
                <a:spcPts val="2561"/>
              </a:lnSpc>
            </a:pPr>
            <a:r>
              <a:rPr lang="en-US" sz="2371" b="true">
                <a:solidFill>
                  <a:srgbClr val="FFFFFF"/>
                </a:solidFill>
                <a:latin typeface="Now Bold"/>
                <a:ea typeface="Now Bold"/>
                <a:cs typeface="Now Bold"/>
                <a:sym typeface="Now Bold"/>
              </a:rPr>
              <a:t>Almacenamiento de imagen en Firebase Storage</a:t>
            </a:r>
          </a:p>
        </p:txBody>
      </p:sp>
      <p:sp>
        <p:nvSpPr>
          <p:cNvPr name="TextBox 16" id="16"/>
          <p:cNvSpPr txBox="true"/>
          <p:nvPr/>
        </p:nvSpPr>
        <p:spPr>
          <a:xfrm rot="0">
            <a:off x="10112523" y="2978453"/>
            <a:ext cx="8185002" cy="331356"/>
          </a:xfrm>
          <a:prstGeom prst="rect">
            <a:avLst/>
          </a:prstGeom>
        </p:spPr>
        <p:txBody>
          <a:bodyPr anchor="t" rtlCol="false" tIns="0" lIns="0" bIns="0" rIns="0">
            <a:spAutoFit/>
          </a:bodyPr>
          <a:lstStyle/>
          <a:p>
            <a:pPr algn="l">
              <a:lnSpc>
                <a:spcPts val="2561"/>
              </a:lnSpc>
            </a:pPr>
            <a:r>
              <a:rPr lang="en-US" sz="2371" b="true">
                <a:solidFill>
                  <a:srgbClr val="FFFFFF"/>
                </a:solidFill>
                <a:latin typeface="Now Bold"/>
                <a:ea typeface="Now Bold"/>
                <a:cs typeface="Now Bold"/>
                <a:sym typeface="Now Bold"/>
              </a:rPr>
              <a:t>Almacenamiento de datos de publicación</a:t>
            </a:r>
          </a:p>
        </p:txBody>
      </p:sp>
      <p:sp>
        <p:nvSpPr>
          <p:cNvPr name="Freeform 17" id="17"/>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52590"/>
            <a:ext cx="16230600" cy="9181820"/>
          </a:xfrm>
          <a:custGeom>
            <a:avLst/>
            <a:gdLst/>
            <a:ahLst/>
            <a:cxnLst/>
            <a:rect r="r" b="b" t="t" l="l"/>
            <a:pathLst>
              <a:path h="9181820" w="16230600">
                <a:moveTo>
                  <a:pt x="0" y="0"/>
                </a:moveTo>
                <a:lnTo>
                  <a:pt x="16230600" y="0"/>
                </a:lnTo>
                <a:lnTo>
                  <a:pt x="16230600" y="9181820"/>
                </a:lnTo>
                <a:lnTo>
                  <a:pt x="0" y="9181820"/>
                </a:lnTo>
                <a:lnTo>
                  <a:pt x="0" y="0"/>
                </a:lnTo>
                <a:close/>
              </a:path>
            </a:pathLst>
          </a:custGeom>
          <a:blipFill>
            <a:blip r:embed="rId2"/>
            <a:stretch>
              <a:fillRect l="0" t="0" r="0" b="0"/>
            </a:stretch>
          </a:blipFill>
        </p:spPr>
      </p:sp>
      <p:sp>
        <p:nvSpPr>
          <p:cNvPr name="Freeform 3" id="3"/>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72717"/>
            <a:ext cx="16230600" cy="9541565"/>
          </a:xfrm>
          <a:custGeom>
            <a:avLst/>
            <a:gdLst/>
            <a:ahLst/>
            <a:cxnLst/>
            <a:rect r="r" b="b" t="t" l="l"/>
            <a:pathLst>
              <a:path h="9541565" w="16230600">
                <a:moveTo>
                  <a:pt x="0" y="0"/>
                </a:moveTo>
                <a:lnTo>
                  <a:pt x="16230600" y="0"/>
                </a:lnTo>
                <a:lnTo>
                  <a:pt x="16230600" y="9541566"/>
                </a:lnTo>
                <a:lnTo>
                  <a:pt x="0" y="9541566"/>
                </a:lnTo>
                <a:lnTo>
                  <a:pt x="0" y="0"/>
                </a:lnTo>
                <a:close/>
              </a:path>
            </a:pathLst>
          </a:custGeom>
          <a:blipFill>
            <a:blip r:embed="rId2"/>
            <a:stretch>
              <a:fillRect l="0" t="0" r="0" b="0"/>
            </a:stretch>
          </a:blipFill>
        </p:spPr>
      </p:sp>
      <p:sp>
        <p:nvSpPr>
          <p:cNvPr name="Freeform 3" id="3"/>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593136" y="1758035"/>
            <a:ext cx="17101728" cy="6770930"/>
          </a:xfrm>
          <a:custGeom>
            <a:avLst/>
            <a:gdLst/>
            <a:ahLst/>
            <a:cxnLst/>
            <a:rect r="r" b="b" t="t" l="l"/>
            <a:pathLst>
              <a:path h="6770930" w="17101728">
                <a:moveTo>
                  <a:pt x="0" y="0"/>
                </a:moveTo>
                <a:lnTo>
                  <a:pt x="17101728" y="0"/>
                </a:lnTo>
                <a:lnTo>
                  <a:pt x="17101728" y="6770930"/>
                </a:lnTo>
                <a:lnTo>
                  <a:pt x="0" y="6770930"/>
                </a:lnTo>
                <a:lnTo>
                  <a:pt x="0" y="0"/>
                </a:lnTo>
                <a:close/>
              </a:path>
            </a:pathLst>
          </a:custGeom>
          <a:blipFill>
            <a:blip r:embed="rId2"/>
            <a:stretch>
              <a:fillRect l="0" t="0" r="0" b="0"/>
            </a:stretch>
          </a:blipFill>
        </p:spPr>
      </p:sp>
      <p:sp>
        <p:nvSpPr>
          <p:cNvPr name="Freeform 3" id="3"/>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Freeform 2" id="2"/>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2"/>
            <a:stretch>
              <a:fillRect l="0" t="0" r="0" b="0"/>
            </a:stretch>
          </a:blipFill>
        </p:spPr>
      </p:sp>
      <p:sp>
        <p:nvSpPr>
          <p:cNvPr name="TextBox 3" id="3"/>
          <p:cNvSpPr txBox="true"/>
          <p:nvPr/>
        </p:nvSpPr>
        <p:spPr>
          <a:xfrm rot="0">
            <a:off x="1028700" y="2715611"/>
            <a:ext cx="12727290" cy="6542689"/>
          </a:xfrm>
          <a:prstGeom prst="rect">
            <a:avLst/>
          </a:prstGeom>
        </p:spPr>
        <p:txBody>
          <a:bodyPr anchor="t" rtlCol="false" tIns="0" lIns="0" bIns="0" rIns="0">
            <a:spAutoFit/>
          </a:bodyPr>
          <a:lstStyle/>
          <a:p>
            <a:pPr algn="l" marL="498453" indent="-249227" lvl="1">
              <a:lnSpc>
                <a:spcPts val="3232"/>
              </a:lnSpc>
              <a:buFont typeface="Arial"/>
              <a:buChar char="•"/>
            </a:pPr>
            <a:r>
              <a:rPr lang="en-US" sz="2308">
                <a:solidFill>
                  <a:srgbClr val="000000"/>
                </a:solidFill>
                <a:latin typeface="Open Sans"/>
                <a:ea typeface="Open Sans"/>
                <a:cs typeface="Open Sans"/>
                <a:sym typeface="Open Sans"/>
              </a:rPr>
              <a:t>Desarrollo de una aplicación móvil con roles de usuario, refugio y administrador.</a:t>
            </a:r>
          </a:p>
          <a:p>
            <a:pPr algn="l">
              <a:lnSpc>
                <a:spcPts val="3232"/>
              </a:lnSpc>
            </a:pPr>
          </a:p>
          <a:p>
            <a:pPr algn="l" marL="498453" indent="-249227" lvl="1">
              <a:lnSpc>
                <a:spcPts val="3232"/>
              </a:lnSpc>
              <a:buFont typeface="Arial"/>
              <a:buChar char="•"/>
            </a:pPr>
            <a:r>
              <a:rPr lang="en-US" sz="2308">
                <a:solidFill>
                  <a:srgbClr val="000000"/>
                </a:solidFill>
                <a:latin typeface="Open Sans"/>
                <a:ea typeface="Open Sans"/>
                <a:cs typeface="Open Sans"/>
                <a:sym typeface="Open Sans"/>
              </a:rPr>
              <a:t>Base de datos modelada en Firebase utilizando un patrón cliente-servidor para la persistencia de datos.</a:t>
            </a:r>
          </a:p>
          <a:p>
            <a:pPr algn="l">
              <a:lnSpc>
                <a:spcPts val="3232"/>
              </a:lnSpc>
            </a:pPr>
          </a:p>
          <a:p>
            <a:pPr algn="l" marL="498453" indent="-249227" lvl="1">
              <a:lnSpc>
                <a:spcPts val="3232"/>
              </a:lnSpc>
              <a:buFont typeface="Arial"/>
              <a:buChar char="•"/>
            </a:pPr>
            <a:r>
              <a:rPr lang="en-US" sz="2308">
                <a:solidFill>
                  <a:srgbClr val="000000"/>
                </a:solidFill>
                <a:latin typeface="Open Sans"/>
                <a:ea typeface="Open Sans"/>
                <a:cs typeface="Open Sans"/>
                <a:sym typeface="Open Sans"/>
              </a:rPr>
              <a:t>Integración de módulos de autenticación Firebase para la gestión de acceso de usuarios.</a:t>
            </a:r>
          </a:p>
          <a:p>
            <a:pPr algn="l">
              <a:lnSpc>
                <a:spcPts val="3232"/>
              </a:lnSpc>
            </a:pPr>
          </a:p>
          <a:p>
            <a:pPr algn="l" marL="498453" indent="-249227" lvl="1">
              <a:lnSpc>
                <a:spcPts val="3232"/>
              </a:lnSpc>
              <a:buFont typeface="Arial"/>
              <a:buChar char="•"/>
            </a:pPr>
            <a:r>
              <a:rPr lang="en-US" sz="2308">
                <a:solidFill>
                  <a:srgbClr val="000000"/>
                </a:solidFill>
                <a:latin typeface="Open Sans"/>
                <a:ea typeface="Open Sans"/>
                <a:cs typeface="Open Sans"/>
                <a:sym typeface="Open Sans"/>
              </a:rPr>
              <a:t>Implementación de almacenamiento en Firebase Storage para archivos multimedia.</a:t>
            </a:r>
          </a:p>
          <a:p>
            <a:pPr algn="l">
              <a:lnSpc>
                <a:spcPts val="3232"/>
              </a:lnSpc>
            </a:pPr>
          </a:p>
          <a:p>
            <a:pPr algn="l" marL="498453" indent="-249227" lvl="1">
              <a:lnSpc>
                <a:spcPts val="3232"/>
              </a:lnSpc>
              <a:buFont typeface="Arial"/>
              <a:buChar char="•"/>
            </a:pPr>
            <a:r>
              <a:rPr lang="en-US" sz="2308">
                <a:solidFill>
                  <a:srgbClr val="000000"/>
                </a:solidFill>
                <a:latin typeface="Open Sans"/>
                <a:ea typeface="Open Sans"/>
                <a:cs typeface="Open Sans"/>
                <a:sym typeface="Open Sans"/>
              </a:rPr>
              <a:t>Uso de Cloud Firestore para la gestión dinámica y eficiente de los datos en tiempo real.</a:t>
            </a:r>
          </a:p>
          <a:p>
            <a:pPr algn="l">
              <a:lnSpc>
                <a:spcPts val="3232"/>
              </a:lnSpc>
            </a:pPr>
          </a:p>
          <a:p>
            <a:pPr algn="l" marL="498453" indent="-249227" lvl="1">
              <a:lnSpc>
                <a:spcPts val="3232"/>
              </a:lnSpc>
              <a:buFont typeface="Arial"/>
              <a:buChar char="•"/>
            </a:pPr>
            <a:r>
              <a:rPr lang="en-US" sz="2308">
                <a:solidFill>
                  <a:srgbClr val="000000"/>
                </a:solidFill>
                <a:latin typeface="Open Sans"/>
                <a:ea typeface="Open Sans"/>
                <a:cs typeface="Open Sans"/>
                <a:sym typeface="Open Sans"/>
              </a:rPr>
              <a:t>Todas estas herramientas se implementaron para integrar la lógica de perfiles de usuario, permitir la creación de perfiles de mascotas y publicaciones, así como la gestión de solicitudes de refugio, permitiendo a los refugios publicar sus perfiles de mascotas en la aplicación para que todos los usuarios las visualicen desde la sección.</a:t>
            </a:r>
          </a:p>
          <a:p>
            <a:pPr algn="l">
              <a:lnSpc>
                <a:spcPts val="3232"/>
              </a:lnSpc>
            </a:pPr>
          </a:p>
        </p:txBody>
      </p:sp>
      <p:sp>
        <p:nvSpPr>
          <p:cNvPr name="Freeform 4" id="4"/>
          <p:cNvSpPr/>
          <p:nvPr/>
        </p:nvSpPr>
        <p:spPr>
          <a:xfrm flipH="false" flipV="false" rot="0">
            <a:off x="13945033" y="2763236"/>
            <a:ext cx="4073921" cy="5946531"/>
          </a:xfrm>
          <a:custGeom>
            <a:avLst/>
            <a:gdLst/>
            <a:ahLst/>
            <a:cxnLst/>
            <a:rect r="r" b="b" t="t" l="l"/>
            <a:pathLst>
              <a:path h="5946531" w="4073921">
                <a:moveTo>
                  <a:pt x="0" y="0"/>
                </a:moveTo>
                <a:lnTo>
                  <a:pt x="4073920" y="0"/>
                </a:lnTo>
                <a:lnTo>
                  <a:pt x="4073920" y="5946531"/>
                </a:lnTo>
                <a:lnTo>
                  <a:pt x="0" y="5946531"/>
                </a:lnTo>
                <a:lnTo>
                  <a:pt x="0" y="0"/>
                </a:lnTo>
                <a:close/>
              </a:path>
            </a:pathLst>
          </a:custGeom>
          <a:blipFill>
            <a:blip r:embed="rId3"/>
            <a:stretch>
              <a:fillRect l="-48170" t="-3373" r="-16704" b="-9581"/>
            </a:stretch>
          </a:blipFill>
        </p:spPr>
      </p:sp>
      <p:sp>
        <p:nvSpPr>
          <p:cNvPr name="TextBox 5" id="5"/>
          <p:cNvSpPr txBox="true"/>
          <p:nvPr/>
        </p:nvSpPr>
        <p:spPr>
          <a:xfrm rot="0">
            <a:off x="1028700" y="935339"/>
            <a:ext cx="6056412" cy="1111409"/>
          </a:xfrm>
          <a:prstGeom prst="rect">
            <a:avLst/>
          </a:prstGeom>
        </p:spPr>
        <p:txBody>
          <a:bodyPr anchor="t" rtlCol="false" tIns="0" lIns="0" bIns="0" rIns="0">
            <a:spAutoFit/>
          </a:bodyPr>
          <a:lstStyle/>
          <a:p>
            <a:pPr algn="ctr" marL="0" indent="0" lvl="0">
              <a:lnSpc>
                <a:spcPts val="9091"/>
              </a:lnSpc>
              <a:spcBef>
                <a:spcPct val="0"/>
              </a:spcBef>
            </a:pPr>
            <a:r>
              <a:rPr lang="en-US" b="true" sz="6493">
                <a:solidFill>
                  <a:srgbClr val="000000"/>
                </a:solidFill>
                <a:latin typeface="Space Mono Bold"/>
                <a:ea typeface="Space Mono Bold"/>
                <a:cs typeface="Space Mono Bold"/>
                <a:sym typeface="Space Mono Bold"/>
              </a:rPr>
              <a:t>Conclusiones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sp>
        <p:nvSpPr>
          <p:cNvPr name="Freeform 2" id="2"/>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2"/>
            <a:stretch>
              <a:fillRect l="0" t="0" r="0" b="0"/>
            </a:stretch>
          </a:blipFill>
        </p:spPr>
      </p:sp>
      <p:sp>
        <p:nvSpPr>
          <p:cNvPr name="TextBox 3" id="3"/>
          <p:cNvSpPr txBox="true"/>
          <p:nvPr/>
        </p:nvSpPr>
        <p:spPr>
          <a:xfrm rot="0">
            <a:off x="850228" y="1492290"/>
            <a:ext cx="5214640" cy="3274684"/>
          </a:xfrm>
          <a:prstGeom prst="rect">
            <a:avLst/>
          </a:prstGeom>
        </p:spPr>
        <p:txBody>
          <a:bodyPr anchor="t" rtlCol="false" tIns="0" lIns="0" bIns="0" rIns="0">
            <a:spAutoFit/>
          </a:bodyPr>
          <a:lstStyle/>
          <a:p>
            <a:pPr algn="ctr">
              <a:lnSpc>
                <a:spcPts val="12740"/>
              </a:lnSpc>
            </a:pPr>
            <a:r>
              <a:rPr lang="en-US" sz="9100" b="true">
                <a:solidFill>
                  <a:srgbClr val="000000"/>
                </a:solidFill>
                <a:latin typeface="Open Sans Bold"/>
                <a:ea typeface="Open Sans Bold"/>
                <a:cs typeface="Open Sans Bold"/>
                <a:sym typeface="Open Sans Bold"/>
              </a:rPr>
              <a:t>Objetivo </a:t>
            </a:r>
          </a:p>
          <a:p>
            <a:pPr algn="ctr" marL="0" indent="0" lvl="0">
              <a:lnSpc>
                <a:spcPts val="13720"/>
              </a:lnSpc>
              <a:spcBef>
                <a:spcPct val="0"/>
              </a:spcBef>
            </a:pPr>
            <a:r>
              <a:rPr lang="en-US" b="true" sz="9800">
                <a:solidFill>
                  <a:srgbClr val="000000"/>
                </a:solidFill>
                <a:latin typeface="Open Sans Bold"/>
                <a:ea typeface="Open Sans Bold"/>
                <a:cs typeface="Open Sans Bold"/>
                <a:sym typeface="Open Sans Bold"/>
              </a:rPr>
              <a:t>General</a:t>
            </a:r>
          </a:p>
        </p:txBody>
      </p:sp>
      <p:sp>
        <p:nvSpPr>
          <p:cNvPr name="TextBox 4" id="4"/>
          <p:cNvSpPr txBox="true"/>
          <p:nvPr/>
        </p:nvSpPr>
        <p:spPr>
          <a:xfrm rot="0">
            <a:off x="850228" y="5927366"/>
            <a:ext cx="9792217" cy="3189605"/>
          </a:xfrm>
          <a:prstGeom prst="rect">
            <a:avLst/>
          </a:prstGeom>
        </p:spPr>
        <p:txBody>
          <a:bodyPr anchor="t" rtlCol="false" tIns="0" lIns="0" bIns="0" rIns="0">
            <a:spAutoFit/>
          </a:bodyPr>
          <a:lstStyle/>
          <a:p>
            <a:pPr algn="ctr">
              <a:lnSpc>
                <a:spcPts val="3219"/>
              </a:lnSpc>
            </a:pPr>
            <a:r>
              <a:rPr lang="en-US" sz="2299">
                <a:solidFill>
                  <a:srgbClr val="000000"/>
                </a:solidFill>
                <a:latin typeface="Open Sans"/>
                <a:ea typeface="Open Sans"/>
                <a:cs typeface="Open Sans"/>
                <a:sym typeface="Open Sans"/>
              </a:rPr>
              <a:t>Desarrollar una aplicación móvil que permita la gestión de perfiles de usuario, donde los usuarios puedan crear perfiles de mascotas y publicar contenido.</a:t>
            </a:r>
          </a:p>
          <a:p>
            <a:pPr algn="ctr">
              <a:lnSpc>
                <a:spcPts val="3219"/>
              </a:lnSpc>
            </a:pPr>
          </a:p>
          <a:p>
            <a:pPr algn="ctr" marL="0" indent="0" lvl="0">
              <a:lnSpc>
                <a:spcPts val="3219"/>
              </a:lnSpc>
              <a:spcBef>
                <a:spcPct val="0"/>
              </a:spcBef>
            </a:pPr>
            <a:r>
              <a:rPr lang="en-US" sz="2299">
                <a:solidFill>
                  <a:srgbClr val="000000"/>
                </a:solidFill>
                <a:latin typeface="Open Sans"/>
                <a:ea typeface="Open Sans"/>
                <a:cs typeface="Open Sans"/>
                <a:sym typeface="Open Sans"/>
              </a:rPr>
              <a:t> Además, los usuarios podrán enviar solicitudes para convertirse en refugios. Una vez aprobadas, los refugios podrán crear perfiles de refugio que serán visibles en la sección de "Refugios" de la aplicación para todos los usuarios.</a:t>
            </a:r>
          </a:p>
        </p:txBody>
      </p:sp>
      <p:sp>
        <p:nvSpPr>
          <p:cNvPr name="TextBox 5" id="5"/>
          <p:cNvSpPr txBox="true"/>
          <p:nvPr/>
        </p:nvSpPr>
        <p:spPr>
          <a:xfrm rot="0">
            <a:off x="11108712" y="5473094"/>
            <a:ext cx="6130379" cy="3408679"/>
          </a:xfrm>
          <a:prstGeom prst="rect">
            <a:avLst/>
          </a:prstGeom>
        </p:spPr>
        <p:txBody>
          <a:bodyPr anchor="t" rtlCol="false" tIns="0" lIns="0" bIns="0" rIns="0">
            <a:spAutoFit/>
          </a:bodyPr>
          <a:lstStyle/>
          <a:p>
            <a:pPr algn="ctr">
              <a:lnSpc>
                <a:spcPts val="13720"/>
              </a:lnSpc>
            </a:pPr>
            <a:r>
              <a:rPr lang="en-US" sz="9800" b="true">
                <a:solidFill>
                  <a:srgbClr val="000000"/>
                </a:solidFill>
                <a:latin typeface="Open Sans Bold"/>
                <a:ea typeface="Open Sans Bold"/>
                <a:cs typeface="Open Sans Bold"/>
                <a:sym typeface="Open Sans Bold"/>
              </a:rPr>
              <a:t>Objetivo </a:t>
            </a:r>
          </a:p>
          <a:p>
            <a:pPr algn="ctr" marL="0" indent="0" lvl="0">
              <a:lnSpc>
                <a:spcPts val="13720"/>
              </a:lnSpc>
              <a:spcBef>
                <a:spcPct val="0"/>
              </a:spcBef>
            </a:pPr>
            <a:r>
              <a:rPr lang="en-US" b="true" sz="9800">
                <a:solidFill>
                  <a:srgbClr val="000000"/>
                </a:solidFill>
                <a:latin typeface="Open Sans Bold"/>
                <a:ea typeface="Open Sans Bold"/>
                <a:cs typeface="Open Sans Bold"/>
                <a:sym typeface="Open Sans Bold"/>
              </a:rPr>
              <a:t>Especifico</a:t>
            </a:r>
          </a:p>
        </p:txBody>
      </p:sp>
      <p:sp>
        <p:nvSpPr>
          <p:cNvPr name="TextBox 6" id="6"/>
          <p:cNvSpPr txBox="true"/>
          <p:nvPr/>
        </p:nvSpPr>
        <p:spPr>
          <a:xfrm rot="0">
            <a:off x="6078903" y="1977419"/>
            <a:ext cx="11180397" cy="278955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a:ea typeface="Open Sans"/>
                <a:cs typeface="Open Sans"/>
                <a:sym typeface="Open Sans"/>
              </a:rPr>
              <a:t>El objetivo del proyecto es desarrollar una plataforma accesible y eficiente que conecte refugios de animales con personas interesadas en adoptar mascotas, mejorando la visibilidad de las mascotas en adopción y facilitando la gestión de los refugios. </a:t>
            </a:r>
          </a:p>
          <a:p>
            <a:pPr algn="ctr">
              <a:lnSpc>
                <a:spcPts val="3220"/>
              </a:lnSpc>
            </a:pPr>
          </a:p>
          <a:p>
            <a:pPr algn="ctr" marL="0" indent="0" lvl="0">
              <a:lnSpc>
                <a:spcPts val="3220"/>
              </a:lnSpc>
              <a:spcBef>
                <a:spcPct val="0"/>
              </a:spcBef>
            </a:pPr>
            <a:r>
              <a:rPr lang="en-US" sz="2300">
                <a:solidFill>
                  <a:srgbClr val="000000"/>
                </a:solidFill>
                <a:latin typeface="Open Sans"/>
                <a:ea typeface="Open Sans"/>
                <a:cs typeface="Open Sans"/>
                <a:sym typeface="Open Sans"/>
              </a:rPr>
              <a:t>También, la plataforma permitirá a los usuarios reportar mascotas perdidas o en adopción y acceder a información detallada sobre refugios cercanos.</a:t>
            </a:r>
          </a:p>
        </p:txBody>
      </p:sp>
      <p:sp>
        <p:nvSpPr>
          <p:cNvPr name="AutoShape 7" id="7"/>
          <p:cNvSpPr/>
          <p:nvPr/>
        </p:nvSpPr>
        <p:spPr>
          <a:xfrm>
            <a:off x="850228" y="5450766"/>
            <a:ext cx="16388863"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grpSp>
        <p:nvGrpSpPr>
          <p:cNvPr name="Group 2" id="2"/>
          <p:cNvGrpSpPr/>
          <p:nvPr/>
        </p:nvGrpSpPr>
        <p:grpSpPr>
          <a:xfrm rot="0">
            <a:off x="2977708" y="5895762"/>
            <a:ext cx="3893433" cy="1849254"/>
            <a:chOff x="0" y="0"/>
            <a:chExt cx="1729332" cy="821377"/>
          </a:xfrm>
        </p:grpSpPr>
        <p:sp>
          <p:nvSpPr>
            <p:cNvPr name="Freeform 3" id="3"/>
            <p:cNvSpPr/>
            <p:nvPr/>
          </p:nvSpPr>
          <p:spPr>
            <a:xfrm flipH="false" flipV="false" rot="0">
              <a:off x="0" y="0"/>
              <a:ext cx="1729332" cy="821377"/>
            </a:xfrm>
            <a:custGeom>
              <a:avLst/>
              <a:gdLst/>
              <a:ahLst/>
              <a:cxnLst/>
              <a:rect r="r" b="b" t="t" l="l"/>
              <a:pathLst>
                <a:path h="821377" w="1729332">
                  <a:moveTo>
                    <a:pt x="49711" y="0"/>
                  </a:moveTo>
                  <a:lnTo>
                    <a:pt x="1679621" y="0"/>
                  </a:lnTo>
                  <a:cubicBezTo>
                    <a:pt x="1692805" y="0"/>
                    <a:pt x="1705449" y="5237"/>
                    <a:pt x="1714772" y="14560"/>
                  </a:cubicBezTo>
                  <a:cubicBezTo>
                    <a:pt x="1724095" y="23883"/>
                    <a:pt x="1729332" y="36527"/>
                    <a:pt x="1729332" y="49711"/>
                  </a:cubicBezTo>
                  <a:lnTo>
                    <a:pt x="1729332" y="771665"/>
                  </a:lnTo>
                  <a:cubicBezTo>
                    <a:pt x="1729332" y="799120"/>
                    <a:pt x="1707076" y="821377"/>
                    <a:pt x="1679621" y="821377"/>
                  </a:cubicBezTo>
                  <a:lnTo>
                    <a:pt x="49711" y="821377"/>
                  </a:lnTo>
                  <a:cubicBezTo>
                    <a:pt x="22257" y="821377"/>
                    <a:pt x="0" y="799120"/>
                    <a:pt x="0" y="771665"/>
                  </a:cubicBezTo>
                  <a:lnTo>
                    <a:pt x="0" y="49711"/>
                  </a:lnTo>
                  <a:cubicBezTo>
                    <a:pt x="0" y="22257"/>
                    <a:pt x="22257" y="0"/>
                    <a:pt x="49711" y="0"/>
                  </a:cubicBezTo>
                  <a:close/>
                </a:path>
              </a:pathLst>
            </a:custGeom>
            <a:solidFill>
              <a:srgbClr val="1E88E5"/>
            </a:solidFill>
            <a:ln w="19050" cap="rnd">
              <a:solidFill>
                <a:srgbClr val="000000"/>
              </a:solidFill>
              <a:prstDash val="solid"/>
              <a:round/>
            </a:ln>
          </p:spPr>
        </p:sp>
        <p:sp>
          <p:nvSpPr>
            <p:cNvPr name="TextBox 4" id="4"/>
            <p:cNvSpPr txBox="true"/>
            <p:nvPr/>
          </p:nvSpPr>
          <p:spPr>
            <a:xfrm>
              <a:off x="0" y="-38100"/>
              <a:ext cx="1729332" cy="859477"/>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4490344" y="6096838"/>
            <a:ext cx="868162" cy="868162"/>
          </a:xfrm>
          <a:custGeom>
            <a:avLst/>
            <a:gdLst/>
            <a:ahLst/>
            <a:cxnLst/>
            <a:rect r="r" b="b" t="t" l="l"/>
            <a:pathLst>
              <a:path h="868162" w="868162">
                <a:moveTo>
                  <a:pt x="0" y="0"/>
                </a:moveTo>
                <a:lnTo>
                  <a:pt x="868162" y="0"/>
                </a:lnTo>
                <a:lnTo>
                  <a:pt x="868162" y="868162"/>
                </a:lnTo>
                <a:lnTo>
                  <a:pt x="0" y="868162"/>
                </a:lnTo>
                <a:lnTo>
                  <a:pt x="0" y="0"/>
                </a:lnTo>
                <a:close/>
              </a:path>
            </a:pathLst>
          </a:custGeom>
          <a:blipFill>
            <a:blip r:embed="rId2"/>
            <a:stretch>
              <a:fillRect l="0" t="0" r="0" b="0"/>
            </a:stretch>
          </a:blipFill>
        </p:spPr>
      </p:sp>
      <p:grpSp>
        <p:nvGrpSpPr>
          <p:cNvPr name="Group 6" id="6"/>
          <p:cNvGrpSpPr/>
          <p:nvPr/>
        </p:nvGrpSpPr>
        <p:grpSpPr>
          <a:xfrm rot="0">
            <a:off x="7199575" y="5895762"/>
            <a:ext cx="3893433" cy="1849254"/>
            <a:chOff x="0" y="0"/>
            <a:chExt cx="1729332" cy="821377"/>
          </a:xfrm>
        </p:grpSpPr>
        <p:sp>
          <p:nvSpPr>
            <p:cNvPr name="Freeform 7" id="7"/>
            <p:cNvSpPr/>
            <p:nvPr/>
          </p:nvSpPr>
          <p:spPr>
            <a:xfrm flipH="false" flipV="false" rot="0">
              <a:off x="0" y="0"/>
              <a:ext cx="1729332" cy="821377"/>
            </a:xfrm>
            <a:custGeom>
              <a:avLst/>
              <a:gdLst/>
              <a:ahLst/>
              <a:cxnLst/>
              <a:rect r="r" b="b" t="t" l="l"/>
              <a:pathLst>
                <a:path h="821377" w="1729332">
                  <a:moveTo>
                    <a:pt x="49711" y="0"/>
                  </a:moveTo>
                  <a:lnTo>
                    <a:pt x="1679621" y="0"/>
                  </a:lnTo>
                  <a:cubicBezTo>
                    <a:pt x="1692805" y="0"/>
                    <a:pt x="1705449" y="5237"/>
                    <a:pt x="1714772" y="14560"/>
                  </a:cubicBezTo>
                  <a:cubicBezTo>
                    <a:pt x="1724095" y="23883"/>
                    <a:pt x="1729332" y="36527"/>
                    <a:pt x="1729332" y="49711"/>
                  </a:cubicBezTo>
                  <a:lnTo>
                    <a:pt x="1729332" y="771665"/>
                  </a:lnTo>
                  <a:cubicBezTo>
                    <a:pt x="1729332" y="799120"/>
                    <a:pt x="1707076" y="821377"/>
                    <a:pt x="1679621" y="821377"/>
                  </a:cubicBezTo>
                  <a:lnTo>
                    <a:pt x="49711" y="821377"/>
                  </a:lnTo>
                  <a:cubicBezTo>
                    <a:pt x="22257" y="821377"/>
                    <a:pt x="0" y="799120"/>
                    <a:pt x="0" y="771665"/>
                  </a:cubicBezTo>
                  <a:lnTo>
                    <a:pt x="0" y="49711"/>
                  </a:lnTo>
                  <a:cubicBezTo>
                    <a:pt x="0" y="22257"/>
                    <a:pt x="22257" y="0"/>
                    <a:pt x="49711" y="0"/>
                  </a:cubicBezTo>
                  <a:close/>
                </a:path>
              </a:pathLst>
            </a:custGeom>
            <a:solidFill>
              <a:srgbClr val="FFBD59"/>
            </a:solidFill>
            <a:ln w="19050" cap="rnd">
              <a:solidFill>
                <a:srgbClr val="000000"/>
              </a:solidFill>
              <a:prstDash val="solid"/>
              <a:round/>
            </a:ln>
          </p:spPr>
        </p:sp>
        <p:sp>
          <p:nvSpPr>
            <p:cNvPr name="TextBox 8" id="8"/>
            <p:cNvSpPr txBox="true"/>
            <p:nvPr/>
          </p:nvSpPr>
          <p:spPr>
            <a:xfrm>
              <a:off x="0" y="-38100"/>
              <a:ext cx="1729332" cy="859477"/>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8715836" y="6104088"/>
            <a:ext cx="860912" cy="860912"/>
          </a:xfrm>
          <a:custGeom>
            <a:avLst/>
            <a:gdLst/>
            <a:ahLst/>
            <a:cxnLst/>
            <a:rect r="r" b="b" t="t" l="l"/>
            <a:pathLst>
              <a:path h="860912" w="860912">
                <a:moveTo>
                  <a:pt x="0" y="0"/>
                </a:moveTo>
                <a:lnTo>
                  <a:pt x="860912" y="0"/>
                </a:lnTo>
                <a:lnTo>
                  <a:pt x="860912" y="860912"/>
                </a:lnTo>
                <a:lnTo>
                  <a:pt x="0" y="860912"/>
                </a:lnTo>
                <a:lnTo>
                  <a:pt x="0" y="0"/>
                </a:lnTo>
                <a:close/>
              </a:path>
            </a:pathLst>
          </a:custGeom>
          <a:blipFill>
            <a:blip r:embed="rId3"/>
            <a:stretch>
              <a:fillRect l="0" t="0" r="0" b="0"/>
            </a:stretch>
          </a:blipFill>
        </p:spPr>
      </p:sp>
      <p:grpSp>
        <p:nvGrpSpPr>
          <p:cNvPr name="Group 10" id="10"/>
          <p:cNvGrpSpPr/>
          <p:nvPr/>
        </p:nvGrpSpPr>
        <p:grpSpPr>
          <a:xfrm rot="0">
            <a:off x="11416858" y="5895762"/>
            <a:ext cx="3893433" cy="1849254"/>
            <a:chOff x="0" y="0"/>
            <a:chExt cx="1729332" cy="821377"/>
          </a:xfrm>
        </p:grpSpPr>
        <p:sp>
          <p:nvSpPr>
            <p:cNvPr name="Freeform 11" id="11"/>
            <p:cNvSpPr/>
            <p:nvPr/>
          </p:nvSpPr>
          <p:spPr>
            <a:xfrm flipH="false" flipV="false" rot="0">
              <a:off x="0" y="0"/>
              <a:ext cx="1729332" cy="821377"/>
            </a:xfrm>
            <a:custGeom>
              <a:avLst/>
              <a:gdLst/>
              <a:ahLst/>
              <a:cxnLst/>
              <a:rect r="r" b="b" t="t" l="l"/>
              <a:pathLst>
                <a:path h="821377" w="1729332">
                  <a:moveTo>
                    <a:pt x="49711" y="0"/>
                  </a:moveTo>
                  <a:lnTo>
                    <a:pt x="1679621" y="0"/>
                  </a:lnTo>
                  <a:cubicBezTo>
                    <a:pt x="1692805" y="0"/>
                    <a:pt x="1705449" y="5237"/>
                    <a:pt x="1714772" y="14560"/>
                  </a:cubicBezTo>
                  <a:cubicBezTo>
                    <a:pt x="1724095" y="23883"/>
                    <a:pt x="1729332" y="36527"/>
                    <a:pt x="1729332" y="49711"/>
                  </a:cubicBezTo>
                  <a:lnTo>
                    <a:pt x="1729332" y="771665"/>
                  </a:lnTo>
                  <a:cubicBezTo>
                    <a:pt x="1729332" y="799120"/>
                    <a:pt x="1707076" y="821377"/>
                    <a:pt x="1679621" y="821377"/>
                  </a:cubicBezTo>
                  <a:lnTo>
                    <a:pt x="49711" y="821377"/>
                  </a:lnTo>
                  <a:cubicBezTo>
                    <a:pt x="22257" y="821377"/>
                    <a:pt x="0" y="799120"/>
                    <a:pt x="0" y="771665"/>
                  </a:cubicBezTo>
                  <a:lnTo>
                    <a:pt x="0" y="49711"/>
                  </a:lnTo>
                  <a:cubicBezTo>
                    <a:pt x="0" y="22257"/>
                    <a:pt x="22257" y="0"/>
                    <a:pt x="49711" y="0"/>
                  </a:cubicBezTo>
                  <a:close/>
                </a:path>
              </a:pathLst>
            </a:custGeom>
            <a:solidFill>
              <a:srgbClr val="1E88E5"/>
            </a:solidFill>
            <a:ln w="19050" cap="rnd">
              <a:solidFill>
                <a:srgbClr val="000000"/>
              </a:solidFill>
              <a:prstDash val="solid"/>
              <a:round/>
            </a:ln>
          </p:spPr>
        </p:sp>
        <p:sp>
          <p:nvSpPr>
            <p:cNvPr name="TextBox 12" id="12"/>
            <p:cNvSpPr txBox="true"/>
            <p:nvPr/>
          </p:nvSpPr>
          <p:spPr>
            <a:xfrm>
              <a:off x="0" y="-38100"/>
              <a:ext cx="1729332" cy="859477"/>
            </a:xfrm>
            <a:prstGeom prst="rect">
              <a:avLst/>
            </a:prstGeom>
          </p:spPr>
          <p:txBody>
            <a:bodyPr anchor="ctr" rtlCol="false" tIns="50800" lIns="50800" bIns="50800" rIns="50800"/>
            <a:lstStyle/>
            <a:p>
              <a:pPr algn="ctr">
                <a:lnSpc>
                  <a:spcPts val="2239"/>
                </a:lnSpc>
              </a:pPr>
            </a:p>
          </p:txBody>
        </p:sp>
      </p:grpSp>
      <p:sp>
        <p:nvSpPr>
          <p:cNvPr name="Freeform 13" id="13"/>
          <p:cNvSpPr/>
          <p:nvPr/>
        </p:nvSpPr>
        <p:spPr>
          <a:xfrm flipH="false" flipV="false" rot="0">
            <a:off x="12952406" y="6057131"/>
            <a:ext cx="822337" cy="947576"/>
          </a:xfrm>
          <a:custGeom>
            <a:avLst/>
            <a:gdLst/>
            <a:ahLst/>
            <a:cxnLst/>
            <a:rect r="r" b="b" t="t" l="l"/>
            <a:pathLst>
              <a:path h="947576" w="822337">
                <a:moveTo>
                  <a:pt x="0" y="0"/>
                </a:moveTo>
                <a:lnTo>
                  <a:pt x="822338" y="0"/>
                </a:lnTo>
                <a:lnTo>
                  <a:pt x="822338" y="947576"/>
                </a:lnTo>
                <a:lnTo>
                  <a:pt x="0" y="947576"/>
                </a:lnTo>
                <a:lnTo>
                  <a:pt x="0" y="0"/>
                </a:lnTo>
                <a:close/>
              </a:path>
            </a:pathLst>
          </a:custGeom>
          <a:blipFill>
            <a:blip r:embed="rId4"/>
            <a:stretch>
              <a:fillRect l="-110930" t="-28806" r="-100019" b="-25395"/>
            </a:stretch>
          </a:blipFill>
        </p:spPr>
      </p:sp>
      <p:grpSp>
        <p:nvGrpSpPr>
          <p:cNvPr name="Group 14" id="14"/>
          <p:cNvGrpSpPr/>
          <p:nvPr/>
        </p:nvGrpSpPr>
        <p:grpSpPr>
          <a:xfrm rot="0">
            <a:off x="7197283" y="3187158"/>
            <a:ext cx="3893433" cy="1849254"/>
            <a:chOff x="0" y="0"/>
            <a:chExt cx="1729332" cy="821377"/>
          </a:xfrm>
        </p:grpSpPr>
        <p:sp>
          <p:nvSpPr>
            <p:cNvPr name="Freeform 15" id="15"/>
            <p:cNvSpPr/>
            <p:nvPr/>
          </p:nvSpPr>
          <p:spPr>
            <a:xfrm flipH="false" flipV="false" rot="0">
              <a:off x="0" y="0"/>
              <a:ext cx="1729332" cy="821377"/>
            </a:xfrm>
            <a:custGeom>
              <a:avLst/>
              <a:gdLst/>
              <a:ahLst/>
              <a:cxnLst/>
              <a:rect r="r" b="b" t="t" l="l"/>
              <a:pathLst>
                <a:path h="821377" w="1729332">
                  <a:moveTo>
                    <a:pt x="49711" y="0"/>
                  </a:moveTo>
                  <a:lnTo>
                    <a:pt x="1679621" y="0"/>
                  </a:lnTo>
                  <a:cubicBezTo>
                    <a:pt x="1692805" y="0"/>
                    <a:pt x="1705449" y="5237"/>
                    <a:pt x="1714772" y="14560"/>
                  </a:cubicBezTo>
                  <a:cubicBezTo>
                    <a:pt x="1724095" y="23883"/>
                    <a:pt x="1729332" y="36527"/>
                    <a:pt x="1729332" y="49711"/>
                  </a:cubicBezTo>
                  <a:lnTo>
                    <a:pt x="1729332" y="771665"/>
                  </a:lnTo>
                  <a:cubicBezTo>
                    <a:pt x="1729332" y="799120"/>
                    <a:pt x="1707076" y="821377"/>
                    <a:pt x="1679621" y="821377"/>
                  </a:cubicBezTo>
                  <a:lnTo>
                    <a:pt x="49711" y="821377"/>
                  </a:lnTo>
                  <a:cubicBezTo>
                    <a:pt x="22257" y="821377"/>
                    <a:pt x="0" y="799120"/>
                    <a:pt x="0" y="771665"/>
                  </a:cubicBezTo>
                  <a:lnTo>
                    <a:pt x="0" y="49711"/>
                  </a:lnTo>
                  <a:cubicBezTo>
                    <a:pt x="0" y="22257"/>
                    <a:pt x="22257" y="0"/>
                    <a:pt x="49711" y="0"/>
                  </a:cubicBezTo>
                  <a:close/>
                </a:path>
              </a:pathLst>
            </a:custGeom>
            <a:solidFill>
              <a:srgbClr val="FFBD59"/>
            </a:solidFill>
            <a:ln w="19050" cap="rnd">
              <a:solidFill>
                <a:srgbClr val="000000"/>
              </a:solidFill>
              <a:prstDash val="solid"/>
              <a:round/>
            </a:ln>
          </p:spPr>
        </p:sp>
        <p:sp>
          <p:nvSpPr>
            <p:cNvPr name="TextBox 16" id="16"/>
            <p:cNvSpPr txBox="true"/>
            <p:nvPr/>
          </p:nvSpPr>
          <p:spPr>
            <a:xfrm>
              <a:off x="0" y="-38100"/>
              <a:ext cx="1729332" cy="859477"/>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8713544" y="3360513"/>
            <a:ext cx="860912" cy="860912"/>
          </a:xfrm>
          <a:custGeom>
            <a:avLst/>
            <a:gdLst/>
            <a:ahLst/>
            <a:cxnLst/>
            <a:rect r="r" b="b" t="t" l="l"/>
            <a:pathLst>
              <a:path h="860912" w="860912">
                <a:moveTo>
                  <a:pt x="0" y="0"/>
                </a:moveTo>
                <a:lnTo>
                  <a:pt x="860912" y="0"/>
                </a:lnTo>
                <a:lnTo>
                  <a:pt x="860912" y="860912"/>
                </a:lnTo>
                <a:lnTo>
                  <a:pt x="0" y="860912"/>
                </a:lnTo>
                <a:lnTo>
                  <a:pt x="0" y="0"/>
                </a:lnTo>
                <a:close/>
              </a:path>
            </a:pathLst>
          </a:custGeom>
          <a:blipFill>
            <a:blip r:embed="rId5"/>
            <a:stretch>
              <a:fillRect l="0" t="0" r="0" b="0"/>
            </a:stretch>
          </a:blipFill>
        </p:spPr>
      </p:sp>
      <p:sp>
        <p:nvSpPr>
          <p:cNvPr name="TextBox 18" id="18"/>
          <p:cNvSpPr txBox="true"/>
          <p:nvPr/>
        </p:nvSpPr>
        <p:spPr>
          <a:xfrm rot="0">
            <a:off x="3179330" y="7273894"/>
            <a:ext cx="3490189" cy="308162"/>
          </a:xfrm>
          <a:prstGeom prst="rect">
            <a:avLst/>
          </a:prstGeom>
        </p:spPr>
        <p:txBody>
          <a:bodyPr anchor="t" rtlCol="false" tIns="0" lIns="0" bIns="0" rIns="0">
            <a:spAutoFit/>
          </a:bodyPr>
          <a:lstStyle/>
          <a:p>
            <a:pPr algn="ctr">
              <a:lnSpc>
                <a:spcPts val="2263"/>
              </a:lnSpc>
            </a:pPr>
            <a:r>
              <a:rPr lang="en-US" b="true" sz="2095">
                <a:solidFill>
                  <a:srgbClr val="000000"/>
                </a:solidFill>
                <a:latin typeface="Now Bold"/>
                <a:ea typeface="Now Bold"/>
                <a:cs typeface="Now Bold"/>
                <a:sym typeface="Now Bold"/>
              </a:rPr>
              <a:t>Firebase Authentication</a:t>
            </a:r>
          </a:p>
        </p:txBody>
      </p:sp>
      <p:sp>
        <p:nvSpPr>
          <p:cNvPr name="TextBox 19" id="19"/>
          <p:cNvSpPr txBox="true"/>
          <p:nvPr/>
        </p:nvSpPr>
        <p:spPr>
          <a:xfrm rot="0">
            <a:off x="7401197" y="7273894"/>
            <a:ext cx="3490189" cy="308162"/>
          </a:xfrm>
          <a:prstGeom prst="rect">
            <a:avLst/>
          </a:prstGeom>
        </p:spPr>
        <p:txBody>
          <a:bodyPr anchor="t" rtlCol="false" tIns="0" lIns="0" bIns="0" rIns="0">
            <a:spAutoFit/>
          </a:bodyPr>
          <a:lstStyle/>
          <a:p>
            <a:pPr algn="ctr">
              <a:lnSpc>
                <a:spcPts val="2263"/>
              </a:lnSpc>
            </a:pPr>
            <a:r>
              <a:rPr lang="en-US" b="true" sz="2095">
                <a:solidFill>
                  <a:srgbClr val="000000"/>
                </a:solidFill>
                <a:latin typeface="Now Bold"/>
                <a:ea typeface="Now Bold"/>
                <a:cs typeface="Now Bold"/>
                <a:sym typeface="Now Bold"/>
              </a:rPr>
              <a:t>Firebase Database</a:t>
            </a:r>
          </a:p>
        </p:txBody>
      </p:sp>
      <p:sp>
        <p:nvSpPr>
          <p:cNvPr name="TextBox 20" id="20"/>
          <p:cNvSpPr txBox="true"/>
          <p:nvPr/>
        </p:nvSpPr>
        <p:spPr>
          <a:xfrm rot="0">
            <a:off x="11618480" y="7283419"/>
            <a:ext cx="3490189" cy="298637"/>
          </a:xfrm>
          <a:prstGeom prst="rect">
            <a:avLst/>
          </a:prstGeom>
        </p:spPr>
        <p:txBody>
          <a:bodyPr anchor="t" rtlCol="false" tIns="0" lIns="0" bIns="0" rIns="0">
            <a:spAutoFit/>
          </a:bodyPr>
          <a:lstStyle/>
          <a:p>
            <a:pPr algn="ctr">
              <a:lnSpc>
                <a:spcPts val="2263"/>
              </a:lnSpc>
            </a:pPr>
            <a:r>
              <a:rPr lang="en-US" b="true" sz="2095">
                <a:solidFill>
                  <a:srgbClr val="000000"/>
                </a:solidFill>
                <a:latin typeface="Now Bold"/>
                <a:ea typeface="Now Bold"/>
                <a:cs typeface="Now Bold"/>
                <a:sym typeface="Now Bold"/>
              </a:rPr>
              <a:t>Firebase Cloud Storage</a:t>
            </a:r>
          </a:p>
        </p:txBody>
      </p:sp>
      <p:sp>
        <p:nvSpPr>
          <p:cNvPr name="TextBox 21" id="21"/>
          <p:cNvSpPr txBox="true"/>
          <p:nvPr/>
        </p:nvSpPr>
        <p:spPr>
          <a:xfrm rot="0">
            <a:off x="7401197" y="4526225"/>
            <a:ext cx="3490189" cy="308162"/>
          </a:xfrm>
          <a:prstGeom prst="rect">
            <a:avLst/>
          </a:prstGeom>
        </p:spPr>
        <p:txBody>
          <a:bodyPr anchor="t" rtlCol="false" tIns="0" lIns="0" bIns="0" rIns="0">
            <a:spAutoFit/>
          </a:bodyPr>
          <a:lstStyle/>
          <a:p>
            <a:pPr algn="ctr">
              <a:lnSpc>
                <a:spcPts val="2263"/>
              </a:lnSpc>
            </a:pPr>
            <a:r>
              <a:rPr lang="en-US" b="true" sz="2095">
                <a:solidFill>
                  <a:srgbClr val="000000"/>
                </a:solidFill>
                <a:latin typeface="Now Bold"/>
                <a:ea typeface="Now Bold"/>
                <a:cs typeface="Now Bold"/>
                <a:sym typeface="Now Bold"/>
              </a:rPr>
              <a:t>Flutter</a:t>
            </a:r>
          </a:p>
        </p:txBody>
      </p:sp>
      <p:sp>
        <p:nvSpPr>
          <p:cNvPr name="TextBox 22" id="22"/>
          <p:cNvSpPr txBox="true"/>
          <p:nvPr/>
        </p:nvSpPr>
        <p:spPr>
          <a:xfrm rot="0">
            <a:off x="7401197" y="2561033"/>
            <a:ext cx="3490189" cy="308162"/>
          </a:xfrm>
          <a:prstGeom prst="rect">
            <a:avLst/>
          </a:prstGeom>
        </p:spPr>
        <p:txBody>
          <a:bodyPr anchor="t" rtlCol="false" tIns="0" lIns="0" bIns="0" rIns="0">
            <a:spAutoFit/>
          </a:bodyPr>
          <a:lstStyle/>
          <a:p>
            <a:pPr algn="ctr">
              <a:lnSpc>
                <a:spcPts val="2263"/>
              </a:lnSpc>
            </a:pPr>
            <a:r>
              <a:rPr lang="en-US" b="true" sz="2095">
                <a:solidFill>
                  <a:srgbClr val="000000"/>
                </a:solidFill>
                <a:latin typeface="Now Bold"/>
                <a:ea typeface="Now Bold"/>
                <a:cs typeface="Now Bold"/>
                <a:sym typeface="Now Bold"/>
              </a:rPr>
              <a:t>Framework</a:t>
            </a:r>
          </a:p>
        </p:txBody>
      </p:sp>
      <p:sp>
        <p:nvSpPr>
          <p:cNvPr name="Freeform 23" id="23"/>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grpSp>
        <p:nvGrpSpPr>
          <p:cNvPr name="Group 2" id="2"/>
          <p:cNvGrpSpPr/>
          <p:nvPr/>
        </p:nvGrpSpPr>
        <p:grpSpPr>
          <a:xfrm rot="0">
            <a:off x="5820746" y="1737082"/>
            <a:ext cx="5280562" cy="3563215"/>
            <a:chOff x="0" y="0"/>
            <a:chExt cx="2345448" cy="1582660"/>
          </a:xfrm>
        </p:grpSpPr>
        <p:sp>
          <p:nvSpPr>
            <p:cNvPr name="Freeform 3" id="3"/>
            <p:cNvSpPr/>
            <p:nvPr/>
          </p:nvSpPr>
          <p:spPr>
            <a:xfrm flipH="false" flipV="false" rot="0">
              <a:off x="0" y="0"/>
              <a:ext cx="2345448" cy="1582660"/>
            </a:xfrm>
            <a:custGeom>
              <a:avLst/>
              <a:gdLst/>
              <a:ahLst/>
              <a:cxnLst/>
              <a:rect r="r" b="b" t="t" l="l"/>
              <a:pathLst>
                <a:path h="1582660" w="2345448">
                  <a:moveTo>
                    <a:pt x="36653" y="0"/>
                  </a:moveTo>
                  <a:lnTo>
                    <a:pt x="2308795" y="0"/>
                  </a:lnTo>
                  <a:cubicBezTo>
                    <a:pt x="2329038" y="0"/>
                    <a:pt x="2345448" y="16410"/>
                    <a:pt x="2345448" y="36653"/>
                  </a:cubicBezTo>
                  <a:lnTo>
                    <a:pt x="2345448" y="1546007"/>
                  </a:lnTo>
                  <a:cubicBezTo>
                    <a:pt x="2345448" y="1566250"/>
                    <a:pt x="2329038" y="1582660"/>
                    <a:pt x="2308795" y="1582660"/>
                  </a:cubicBezTo>
                  <a:lnTo>
                    <a:pt x="36653" y="1582660"/>
                  </a:lnTo>
                  <a:cubicBezTo>
                    <a:pt x="16410" y="1582660"/>
                    <a:pt x="0" y="1566250"/>
                    <a:pt x="0" y="1546007"/>
                  </a:cubicBezTo>
                  <a:lnTo>
                    <a:pt x="0" y="36653"/>
                  </a:lnTo>
                  <a:cubicBezTo>
                    <a:pt x="0" y="16410"/>
                    <a:pt x="16410" y="0"/>
                    <a:pt x="36653" y="0"/>
                  </a:cubicBezTo>
                  <a:close/>
                </a:path>
              </a:pathLst>
            </a:custGeom>
            <a:solidFill>
              <a:srgbClr val="FFBD59"/>
            </a:solidFill>
            <a:ln w="19050" cap="rnd">
              <a:solidFill>
                <a:srgbClr val="000000"/>
              </a:solidFill>
              <a:prstDash val="solid"/>
              <a:round/>
            </a:ln>
          </p:spPr>
        </p:sp>
        <p:sp>
          <p:nvSpPr>
            <p:cNvPr name="TextBox 4" id="4"/>
            <p:cNvSpPr txBox="true"/>
            <p:nvPr/>
          </p:nvSpPr>
          <p:spPr>
            <a:xfrm>
              <a:off x="0" y="-38100"/>
              <a:ext cx="2345448" cy="1620760"/>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028700" y="476768"/>
            <a:ext cx="868162" cy="868162"/>
          </a:xfrm>
          <a:custGeom>
            <a:avLst/>
            <a:gdLst/>
            <a:ahLst/>
            <a:cxnLst/>
            <a:rect r="r" b="b" t="t" l="l"/>
            <a:pathLst>
              <a:path h="868162" w="868162">
                <a:moveTo>
                  <a:pt x="0" y="0"/>
                </a:moveTo>
                <a:lnTo>
                  <a:pt x="868162" y="0"/>
                </a:lnTo>
                <a:lnTo>
                  <a:pt x="868162" y="868162"/>
                </a:lnTo>
                <a:lnTo>
                  <a:pt x="0" y="868162"/>
                </a:lnTo>
                <a:lnTo>
                  <a:pt x="0" y="0"/>
                </a:lnTo>
                <a:close/>
              </a:path>
            </a:pathLst>
          </a:custGeom>
          <a:blipFill>
            <a:blip r:embed="rId2"/>
            <a:stretch>
              <a:fillRect l="0" t="0" r="0" b="0"/>
            </a:stretch>
          </a:blipFill>
        </p:spPr>
      </p:sp>
      <p:grpSp>
        <p:nvGrpSpPr>
          <p:cNvPr name="Group 6" id="6"/>
          <p:cNvGrpSpPr/>
          <p:nvPr/>
        </p:nvGrpSpPr>
        <p:grpSpPr>
          <a:xfrm rot="0">
            <a:off x="1049918" y="1737082"/>
            <a:ext cx="3893433" cy="1849254"/>
            <a:chOff x="0" y="0"/>
            <a:chExt cx="1729332" cy="821377"/>
          </a:xfrm>
        </p:grpSpPr>
        <p:sp>
          <p:nvSpPr>
            <p:cNvPr name="Freeform 7" id="7"/>
            <p:cNvSpPr/>
            <p:nvPr/>
          </p:nvSpPr>
          <p:spPr>
            <a:xfrm flipH="false" flipV="false" rot="0">
              <a:off x="0" y="0"/>
              <a:ext cx="1729332" cy="821377"/>
            </a:xfrm>
            <a:custGeom>
              <a:avLst/>
              <a:gdLst/>
              <a:ahLst/>
              <a:cxnLst/>
              <a:rect r="r" b="b" t="t" l="l"/>
              <a:pathLst>
                <a:path h="821377" w="1729332">
                  <a:moveTo>
                    <a:pt x="49711" y="0"/>
                  </a:moveTo>
                  <a:lnTo>
                    <a:pt x="1679621" y="0"/>
                  </a:lnTo>
                  <a:cubicBezTo>
                    <a:pt x="1692805" y="0"/>
                    <a:pt x="1705449" y="5237"/>
                    <a:pt x="1714772" y="14560"/>
                  </a:cubicBezTo>
                  <a:cubicBezTo>
                    <a:pt x="1724095" y="23883"/>
                    <a:pt x="1729332" y="36527"/>
                    <a:pt x="1729332" y="49711"/>
                  </a:cubicBezTo>
                  <a:lnTo>
                    <a:pt x="1729332" y="771665"/>
                  </a:lnTo>
                  <a:cubicBezTo>
                    <a:pt x="1729332" y="799120"/>
                    <a:pt x="1707076" y="821377"/>
                    <a:pt x="1679621" y="821377"/>
                  </a:cubicBezTo>
                  <a:lnTo>
                    <a:pt x="49711" y="821377"/>
                  </a:lnTo>
                  <a:cubicBezTo>
                    <a:pt x="22257" y="821377"/>
                    <a:pt x="0" y="799120"/>
                    <a:pt x="0" y="771665"/>
                  </a:cubicBezTo>
                  <a:lnTo>
                    <a:pt x="0" y="49711"/>
                  </a:lnTo>
                  <a:cubicBezTo>
                    <a:pt x="0" y="22257"/>
                    <a:pt x="22257" y="0"/>
                    <a:pt x="49711" y="0"/>
                  </a:cubicBezTo>
                  <a:close/>
                </a:path>
              </a:pathLst>
            </a:custGeom>
            <a:solidFill>
              <a:srgbClr val="FFBD59"/>
            </a:solidFill>
            <a:ln w="19050" cap="rnd">
              <a:solidFill>
                <a:srgbClr val="000000"/>
              </a:solidFill>
              <a:prstDash val="solid"/>
              <a:round/>
            </a:ln>
          </p:spPr>
        </p:sp>
        <p:sp>
          <p:nvSpPr>
            <p:cNvPr name="TextBox 8" id="8"/>
            <p:cNvSpPr txBox="true"/>
            <p:nvPr/>
          </p:nvSpPr>
          <p:spPr>
            <a:xfrm>
              <a:off x="0" y="-38100"/>
              <a:ext cx="1729332" cy="859477"/>
            </a:xfrm>
            <a:prstGeom prst="rect">
              <a:avLst/>
            </a:prstGeom>
          </p:spPr>
          <p:txBody>
            <a:bodyPr anchor="ctr" rtlCol="false" tIns="50800" lIns="50800" bIns="50800" rIns="50800"/>
            <a:lstStyle/>
            <a:p>
              <a:pPr algn="ctr">
                <a:lnSpc>
                  <a:spcPts val="2239"/>
                </a:lnSpc>
              </a:pPr>
            </a:p>
          </p:txBody>
        </p:sp>
      </p:grpSp>
      <p:sp>
        <p:nvSpPr>
          <p:cNvPr name="AutoShape 9" id="9"/>
          <p:cNvSpPr/>
          <p:nvPr/>
        </p:nvSpPr>
        <p:spPr>
          <a:xfrm>
            <a:off x="1049918" y="2466332"/>
            <a:ext cx="3885163" cy="0"/>
          </a:xfrm>
          <a:prstGeom prst="line">
            <a:avLst/>
          </a:prstGeom>
          <a:ln cap="flat" w="19050">
            <a:solidFill>
              <a:srgbClr val="000000"/>
            </a:solidFill>
            <a:prstDash val="solid"/>
            <a:headEnd type="none" len="sm" w="sm"/>
            <a:tailEnd type="none" len="sm" w="sm"/>
          </a:ln>
        </p:spPr>
      </p:sp>
      <p:sp>
        <p:nvSpPr>
          <p:cNvPr name="Freeform 10" id="10"/>
          <p:cNvSpPr/>
          <p:nvPr/>
        </p:nvSpPr>
        <p:spPr>
          <a:xfrm flipH="false" flipV="false" rot="0">
            <a:off x="1308793" y="2703553"/>
            <a:ext cx="609287" cy="609287"/>
          </a:xfrm>
          <a:custGeom>
            <a:avLst/>
            <a:gdLst/>
            <a:ahLst/>
            <a:cxnLst/>
            <a:rect r="r" b="b" t="t" l="l"/>
            <a:pathLst>
              <a:path h="609287" w="609287">
                <a:moveTo>
                  <a:pt x="0" y="0"/>
                </a:moveTo>
                <a:lnTo>
                  <a:pt x="609287" y="0"/>
                </a:lnTo>
                <a:lnTo>
                  <a:pt x="609287" y="609287"/>
                </a:lnTo>
                <a:lnTo>
                  <a:pt x="0" y="609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071883" y="1835813"/>
            <a:ext cx="596309" cy="596309"/>
          </a:xfrm>
          <a:custGeom>
            <a:avLst/>
            <a:gdLst/>
            <a:ahLst/>
            <a:cxnLst/>
            <a:rect r="r" b="b" t="t" l="l"/>
            <a:pathLst>
              <a:path h="596309" w="596309">
                <a:moveTo>
                  <a:pt x="0" y="0"/>
                </a:moveTo>
                <a:lnTo>
                  <a:pt x="596309" y="0"/>
                </a:lnTo>
                <a:lnTo>
                  <a:pt x="596309" y="596308"/>
                </a:lnTo>
                <a:lnTo>
                  <a:pt x="0" y="5963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5820156" y="2466332"/>
            <a:ext cx="5281153" cy="9525"/>
          </a:xfrm>
          <a:prstGeom prst="line">
            <a:avLst/>
          </a:prstGeom>
          <a:ln cap="flat" w="19050">
            <a:solidFill>
              <a:srgbClr val="000000"/>
            </a:solidFill>
            <a:prstDash val="solid"/>
            <a:headEnd type="none" len="sm" w="sm"/>
            <a:tailEnd type="none" len="sm" w="sm"/>
          </a:ln>
        </p:spPr>
      </p:sp>
      <p:sp>
        <p:nvSpPr>
          <p:cNvPr name="Freeform 13" id="13"/>
          <p:cNvSpPr/>
          <p:nvPr/>
        </p:nvSpPr>
        <p:spPr>
          <a:xfrm flipH="false" flipV="false" rot="0">
            <a:off x="10395911" y="3219300"/>
            <a:ext cx="467687" cy="467687"/>
          </a:xfrm>
          <a:custGeom>
            <a:avLst/>
            <a:gdLst/>
            <a:ahLst/>
            <a:cxnLst/>
            <a:rect r="r" b="b" t="t" l="l"/>
            <a:pathLst>
              <a:path h="467687" w="467687">
                <a:moveTo>
                  <a:pt x="0" y="0"/>
                </a:moveTo>
                <a:lnTo>
                  <a:pt x="467687" y="0"/>
                </a:lnTo>
                <a:lnTo>
                  <a:pt x="467687" y="467687"/>
                </a:lnTo>
                <a:lnTo>
                  <a:pt x="0" y="4676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5820746" y="5690822"/>
            <a:ext cx="5280562" cy="2446554"/>
            <a:chOff x="0" y="0"/>
            <a:chExt cx="2345448" cy="1086677"/>
          </a:xfrm>
        </p:grpSpPr>
        <p:sp>
          <p:nvSpPr>
            <p:cNvPr name="Freeform 15" id="15"/>
            <p:cNvSpPr/>
            <p:nvPr/>
          </p:nvSpPr>
          <p:spPr>
            <a:xfrm flipH="false" flipV="false" rot="0">
              <a:off x="0" y="0"/>
              <a:ext cx="2345448" cy="1086677"/>
            </a:xfrm>
            <a:custGeom>
              <a:avLst/>
              <a:gdLst/>
              <a:ahLst/>
              <a:cxnLst/>
              <a:rect r="r" b="b" t="t" l="l"/>
              <a:pathLst>
                <a:path h="1086677" w="2345448">
                  <a:moveTo>
                    <a:pt x="36653" y="0"/>
                  </a:moveTo>
                  <a:lnTo>
                    <a:pt x="2308795" y="0"/>
                  </a:lnTo>
                  <a:cubicBezTo>
                    <a:pt x="2329038" y="0"/>
                    <a:pt x="2345448" y="16410"/>
                    <a:pt x="2345448" y="36653"/>
                  </a:cubicBezTo>
                  <a:lnTo>
                    <a:pt x="2345448" y="1050024"/>
                  </a:lnTo>
                  <a:cubicBezTo>
                    <a:pt x="2345448" y="1070267"/>
                    <a:pt x="2329038" y="1086677"/>
                    <a:pt x="2308795" y="1086677"/>
                  </a:cubicBezTo>
                  <a:lnTo>
                    <a:pt x="36653" y="1086677"/>
                  </a:lnTo>
                  <a:cubicBezTo>
                    <a:pt x="16410" y="1086677"/>
                    <a:pt x="0" y="1070267"/>
                    <a:pt x="0" y="1050024"/>
                  </a:cubicBezTo>
                  <a:lnTo>
                    <a:pt x="0" y="36653"/>
                  </a:lnTo>
                  <a:cubicBezTo>
                    <a:pt x="0" y="16410"/>
                    <a:pt x="16410" y="0"/>
                    <a:pt x="36653" y="0"/>
                  </a:cubicBezTo>
                  <a:close/>
                </a:path>
              </a:pathLst>
            </a:custGeom>
            <a:solidFill>
              <a:srgbClr val="FFBD59"/>
            </a:solidFill>
            <a:ln w="19050" cap="rnd">
              <a:solidFill>
                <a:srgbClr val="000000"/>
              </a:solidFill>
              <a:prstDash val="solid"/>
              <a:round/>
            </a:ln>
          </p:spPr>
        </p:sp>
        <p:sp>
          <p:nvSpPr>
            <p:cNvPr name="TextBox 16" id="16"/>
            <p:cNvSpPr txBox="true"/>
            <p:nvPr/>
          </p:nvSpPr>
          <p:spPr>
            <a:xfrm>
              <a:off x="0" y="-38100"/>
              <a:ext cx="2345448" cy="1124777"/>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6081335" y="5833697"/>
            <a:ext cx="4782263" cy="2239921"/>
          </a:xfrm>
          <a:custGeom>
            <a:avLst/>
            <a:gdLst/>
            <a:ahLst/>
            <a:cxnLst/>
            <a:rect r="r" b="b" t="t" l="l"/>
            <a:pathLst>
              <a:path h="2239921" w="4782263">
                <a:moveTo>
                  <a:pt x="0" y="0"/>
                </a:moveTo>
                <a:lnTo>
                  <a:pt x="4782263" y="0"/>
                </a:lnTo>
                <a:lnTo>
                  <a:pt x="4782263" y="2239921"/>
                </a:lnTo>
                <a:lnTo>
                  <a:pt x="0" y="2239921"/>
                </a:lnTo>
                <a:lnTo>
                  <a:pt x="0" y="0"/>
                </a:lnTo>
                <a:close/>
              </a:path>
            </a:pathLst>
          </a:custGeom>
          <a:blipFill>
            <a:blip r:embed="rId7"/>
            <a:stretch>
              <a:fillRect l="-3329" t="-5619" r="-7551" b="0"/>
            </a:stretch>
          </a:blipFill>
        </p:spPr>
      </p:sp>
      <p:sp>
        <p:nvSpPr>
          <p:cNvPr name="TextBox 18" id="18"/>
          <p:cNvSpPr txBox="true"/>
          <p:nvPr/>
        </p:nvSpPr>
        <p:spPr>
          <a:xfrm rot="0">
            <a:off x="6071883" y="2804773"/>
            <a:ext cx="2141884" cy="340172"/>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Identificador</a:t>
            </a:r>
          </a:p>
        </p:txBody>
      </p:sp>
      <p:sp>
        <p:nvSpPr>
          <p:cNvPr name="TextBox 19" id="19"/>
          <p:cNvSpPr txBox="true"/>
          <p:nvPr/>
        </p:nvSpPr>
        <p:spPr>
          <a:xfrm rot="0">
            <a:off x="2069800" y="760128"/>
            <a:ext cx="6661903" cy="57527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Firebase Authentication</a:t>
            </a:r>
          </a:p>
        </p:txBody>
      </p:sp>
      <p:sp>
        <p:nvSpPr>
          <p:cNvPr name="TextBox 20" id="20"/>
          <p:cNvSpPr txBox="true"/>
          <p:nvPr/>
        </p:nvSpPr>
        <p:spPr>
          <a:xfrm rot="0">
            <a:off x="6081335" y="3249720"/>
            <a:ext cx="1682021" cy="340172"/>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Proveedores</a:t>
            </a:r>
          </a:p>
        </p:txBody>
      </p:sp>
      <p:sp>
        <p:nvSpPr>
          <p:cNvPr name="TextBox 21" id="21"/>
          <p:cNvSpPr txBox="true"/>
          <p:nvPr/>
        </p:nvSpPr>
        <p:spPr>
          <a:xfrm rot="0">
            <a:off x="6071883" y="3693472"/>
            <a:ext cx="2141884" cy="340172"/>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Fecha Creación</a:t>
            </a:r>
          </a:p>
        </p:txBody>
      </p:sp>
      <p:sp>
        <p:nvSpPr>
          <p:cNvPr name="TextBox 22" id="22"/>
          <p:cNvSpPr txBox="true"/>
          <p:nvPr/>
        </p:nvSpPr>
        <p:spPr>
          <a:xfrm rot="0">
            <a:off x="6071883" y="4137223"/>
            <a:ext cx="3381708" cy="340172"/>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Fecha Acceso</a:t>
            </a:r>
          </a:p>
        </p:txBody>
      </p:sp>
      <p:sp>
        <p:nvSpPr>
          <p:cNvPr name="TextBox 23" id="23"/>
          <p:cNvSpPr txBox="true"/>
          <p:nvPr/>
        </p:nvSpPr>
        <p:spPr>
          <a:xfrm rot="0">
            <a:off x="6733218" y="1914743"/>
            <a:ext cx="2141884" cy="371772"/>
          </a:xfrm>
          <a:prstGeom prst="rect">
            <a:avLst/>
          </a:prstGeom>
        </p:spPr>
        <p:txBody>
          <a:bodyPr anchor="t" rtlCol="false" tIns="0" lIns="0" bIns="0" rIns="0">
            <a:spAutoFit/>
          </a:bodyPr>
          <a:lstStyle/>
          <a:p>
            <a:pPr algn="l">
              <a:lnSpc>
                <a:spcPts val="3171"/>
              </a:lnSpc>
            </a:pPr>
            <a:r>
              <a:rPr lang="en-US" sz="2020" b="true">
                <a:solidFill>
                  <a:srgbClr val="000000"/>
                </a:solidFill>
                <a:latin typeface="Space Mono Bold"/>
                <a:ea typeface="Space Mono Bold"/>
                <a:cs typeface="Space Mono Bold"/>
                <a:sym typeface="Space Mono Bold"/>
              </a:rPr>
              <a:t>UID Usuario</a:t>
            </a:r>
          </a:p>
        </p:txBody>
      </p:sp>
      <p:sp>
        <p:nvSpPr>
          <p:cNvPr name="TextBox 24" id="24"/>
          <p:cNvSpPr txBox="true"/>
          <p:nvPr/>
        </p:nvSpPr>
        <p:spPr>
          <a:xfrm rot="0">
            <a:off x="1095743" y="1982576"/>
            <a:ext cx="3792333" cy="331356"/>
          </a:xfrm>
          <a:prstGeom prst="rect">
            <a:avLst/>
          </a:prstGeom>
        </p:spPr>
        <p:txBody>
          <a:bodyPr anchor="t" rtlCol="false" tIns="0" lIns="0" bIns="0" rIns="0">
            <a:spAutoFit/>
          </a:bodyPr>
          <a:lstStyle/>
          <a:p>
            <a:pPr algn="ctr">
              <a:lnSpc>
                <a:spcPts val="2561"/>
              </a:lnSpc>
            </a:pPr>
            <a:r>
              <a:rPr lang="en-US" b="true" sz="2371">
                <a:solidFill>
                  <a:srgbClr val="000000"/>
                </a:solidFill>
                <a:latin typeface="Now Bold"/>
                <a:ea typeface="Now Bold"/>
                <a:cs typeface="Now Bold"/>
                <a:sym typeface="Now Bold"/>
              </a:rPr>
              <a:t>Proveedores de acceso</a:t>
            </a:r>
          </a:p>
        </p:txBody>
      </p:sp>
      <p:sp>
        <p:nvSpPr>
          <p:cNvPr name="TextBox 25" id="25"/>
          <p:cNvSpPr txBox="true"/>
          <p:nvPr/>
        </p:nvSpPr>
        <p:spPr>
          <a:xfrm rot="0">
            <a:off x="2032380" y="2804773"/>
            <a:ext cx="2788339" cy="340172"/>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Email / Contraseña</a:t>
            </a:r>
          </a:p>
        </p:txBody>
      </p:sp>
      <p:sp>
        <p:nvSpPr>
          <p:cNvPr name="TextBox 26" id="26"/>
          <p:cNvSpPr txBox="true"/>
          <p:nvPr/>
        </p:nvSpPr>
        <p:spPr>
          <a:xfrm rot="0">
            <a:off x="8702664" y="2804773"/>
            <a:ext cx="2141884" cy="342970"/>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Email</a:t>
            </a:r>
          </a:p>
        </p:txBody>
      </p:sp>
      <p:sp>
        <p:nvSpPr>
          <p:cNvPr name="TextBox 27" id="27"/>
          <p:cNvSpPr txBox="true"/>
          <p:nvPr/>
        </p:nvSpPr>
        <p:spPr>
          <a:xfrm rot="0">
            <a:off x="8702664" y="3681144"/>
            <a:ext cx="2141884" cy="342970"/>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Timestamp</a:t>
            </a:r>
          </a:p>
        </p:txBody>
      </p:sp>
      <p:sp>
        <p:nvSpPr>
          <p:cNvPr name="TextBox 28" id="28"/>
          <p:cNvSpPr txBox="true"/>
          <p:nvPr/>
        </p:nvSpPr>
        <p:spPr>
          <a:xfrm rot="0">
            <a:off x="8702664" y="4134424"/>
            <a:ext cx="2141884" cy="342970"/>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Timestamp</a:t>
            </a:r>
          </a:p>
        </p:txBody>
      </p:sp>
      <p:sp>
        <p:nvSpPr>
          <p:cNvPr name="TextBox 29" id="29"/>
          <p:cNvSpPr txBox="true"/>
          <p:nvPr/>
        </p:nvSpPr>
        <p:spPr>
          <a:xfrm rot="0">
            <a:off x="6071883" y="4584969"/>
            <a:ext cx="3381708" cy="340172"/>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Password</a:t>
            </a:r>
          </a:p>
        </p:txBody>
      </p:sp>
      <p:sp>
        <p:nvSpPr>
          <p:cNvPr name="TextBox 30" id="30"/>
          <p:cNvSpPr txBox="true"/>
          <p:nvPr/>
        </p:nvSpPr>
        <p:spPr>
          <a:xfrm rot="0">
            <a:off x="8721714" y="4582170"/>
            <a:ext cx="2141884" cy="342970"/>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Hash</a:t>
            </a:r>
          </a:p>
        </p:txBody>
      </p:sp>
      <p:sp>
        <p:nvSpPr>
          <p:cNvPr name="Freeform 31" id="31"/>
          <p:cNvSpPr/>
          <p:nvPr/>
        </p:nvSpPr>
        <p:spPr>
          <a:xfrm flipH="false" flipV="false" rot="0">
            <a:off x="6189735" y="6567122"/>
            <a:ext cx="4673863" cy="503793"/>
          </a:xfrm>
          <a:custGeom>
            <a:avLst/>
            <a:gdLst/>
            <a:ahLst/>
            <a:cxnLst/>
            <a:rect r="r" b="b" t="t" l="l"/>
            <a:pathLst>
              <a:path h="503793" w="4673863">
                <a:moveTo>
                  <a:pt x="0" y="0"/>
                </a:moveTo>
                <a:lnTo>
                  <a:pt x="4673863" y="0"/>
                </a:lnTo>
                <a:lnTo>
                  <a:pt x="4673863" y="503793"/>
                </a:lnTo>
                <a:lnTo>
                  <a:pt x="0" y="503793"/>
                </a:lnTo>
                <a:lnTo>
                  <a:pt x="0" y="0"/>
                </a:lnTo>
                <a:close/>
              </a:path>
            </a:pathLst>
          </a:custGeom>
          <a:blipFill>
            <a:blip r:embed="rId8"/>
            <a:stretch>
              <a:fillRect l="-5726" t="-170565" r="-7726" b="-199030"/>
            </a:stretch>
          </a:blipFill>
        </p:spPr>
      </p:sp>
      <p:grpSp>
        <p:nvGrpSpPr>
          <p:cNvPr name="Group 32" id="32"/>
          <p:cNvGrpSpPr/>
          <p:nvPr/>
        </p:nvGrpSpPr>
        <p:grpSpPr>
          <a:xfrm rot="0">
            <a:off x="11978721" y="1737082"/>
            <a:ext cx="5280562" cy="7915843"/>
            <a:chOff x="0" y="0"/>
            <a:chExt cx="2345448" cy="3515952"/>
          </a:xfrm>
        </p:grpSpPr>
        <p:sp>
          <p:nvSpPr>
            <p:cNvPr name="Freeform 33" id="33"/>
            <p:cNvSpPr/>
            <p:nvPr/>
          </p:nvSpPr>
          <p:spPr>
            <a:xfrm flipH="false" flipV="false" rot="0">
              <a:off x="0" y="0"/>
              <a:ext cx="2345448" cy="3515952"/>
            </a:xfrm>
            <a:custGeom>
              <a:avLst/>
              <a:gdLst/>
              <a:ahLst/>
              <a:cxnLst/>
              <a:rect r="r" b="b" t="t" l="l"/>
              <a:pathLst>
                <a:path h="3515952" w="2345448">
                  <a:moveTo>
                    <a:pt x="36653" y="0"/>
                  </a:moveTo>
                  <a:lnTo>
                    <a:pt x="2308795" y="0"/>
                  </a:lnTo>
                  <a:cubicBezTo>
                    <a:pt x="2329038" y="0"/>
                    <a:pt x="2345448" y="16410"/>
                    <a:pt x="2345448" y="36653"/>
                  </a:cubicBezTo>
                  <a:lnTo>
                    <a:pt x="2345448" y="3479299"/>
                  </a:lnTo>
                  <a:cubicBezTo>
                    <a:pt x="2345448" y="3499541"/>
                    <a:pt x="2329038" y="3515952"/>
                    <a:pt x="2308795" y="3515952"/>
                  </a:cubicBezTo>
                  <a:lnTo>
                    <a:pt x="36653" y="3515952"/>
                  </a:lnTo>
                  <a:cubicBezTo>
                    <a:pt x="16410" y="3515952"/>
                    <a:pt x="0" y="3499541"/>
                    <a:pt x="0" y="3479299"/>
                  </a:cubicBezTo>
                  <a:lnTo>
                    <a:pt x="0" y="36653"/>
                  </a:lnTo>
                  <a:cubicBezTo>
                    <a:pt x="0" y="16410"/>
                    <a:pt x="16410" y="0"/>
                    <a:pt x="36653" y="0"/>
                  </a:cubicBezTo>
                  <a:close/>
                </a:path>
              </a:pathLst>
            </a:custGeom>
            <a:solidFill>
              <a:srgbClr val="FFBD59"/>
            </a:solidFill>
            <a:ln w="19050" cap="rnd">
              <a:solidFill>
                <a:srgbClr val="000000"/>
              </a:solidFill>
              <a:prstDash val="solid"/>
              <a:round/>
            </a:ln>
          </p:spPr>
        </p:sp>
        <p:sp>
          <p:nvSpPr>
            <p:cNvPr name="TextBox 34" id="34"/>
            <p:cNvSpPr txBox="true"/>
            <p:nvPr/>
          </p:nvSpPr>
          <p:spPr>
            <a:xfrm>
              <a:off x="0" y="-38100"/>
              <a:ext cx="2345448" cy="3554052"/>
            </a:xfrm>
            <a:prstGeom prst="rect">
              <a:avLst/>
            </a:prstGeom>
          </p:spPr>
          <p:txBody>
            <a:bodyPr anchor="ctr" rtlCol="false" tIns="50800" lIns="50800" bIns="50800" rIns="50800"/>
            <a:lstStyle/>
            <a:p>
              <a:pPr algn="ctr">
                <a:lnSpc>
                  <a:spcPts val="2239"/>
                </a:lnSpc>
              </a:pPr>
            </a:p>
          </p:txBody>
        </p:sp>
      </p:grpSp>
      <p:sp>
        <p:nvSpPr>
          <p:cNvPr name="Freeform 35" id="35"/>
          <p:cNvSpPr/>
          <p:nvPr/>
        </p:nvSpPr>
        <p:spPr>
          <a:xfrm flipH="false" flipV="false" rot="0">
            <a:off x="12229858" y="1835813"/>
            <a:ext cx="596309" cy="596309"/>
          </a:xfrm>
          <a:custGeom>
            <a:avLst/>
            <a:gdLst/>
            <a:ahLst/>
            <a:cxnLst/>
            <a:rect r="r" b="b" t="t" l="l"/>
            <a:pathLst>
              <a:path h="596309" w="596309">
                <a:moveTo>
                  <a:pt x="0" y="0"/>
                </a:moveTo>
                <a:lnTo>
                  <a:pt x="596308" y="0"/>
                </a:lnTo>
                <a:lnTo>
                  <a:pt x="596308" y="596308"/>
                </a:lnTo>
                <a:lnTo>
                  <a:pt x="0" y="5963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36" id="36"/>
          <p:cNvSpPr/>
          <p:nvPr/>
        </p:nvSpPr>
        <p:spPr>
          <a:xfrm flipV="true">
            <a:off x="11978130" y="2466332"/>
            <a:ext cx="5281153" cy="9525"/>
          </a:xfrm>
          <a:prstGeom prst="line">
            <a:avLst/>
          </a:prstGeom>
          <a:ln cap="flat" w="19050">
            <a:solidFill>
              <a:srgbClr val="000000"/>
            </a:solidFill>
            <a:prstDash val="solid"/>
            <a:headEnd type="none" len="sm" w="sm"/>
            <a:tailEnd type="none" len="sm" w="sm"/>
          </a:ln>
        </p:spPr>
      </p:sp>
      <p:sp>
        <p:nvSpPr>
          <p:cNvPr name="TextBox 37" id="37"/>
          <p:cNvSpPr txBox="true"/>
          <p:nvPr/>
        </p:nvSpPr>
        <p:spPr>
          <a:xfrm rot="0">
            <a:off x="12229858" y="2804773"/>
            <a:ext cx="4713529" cy="340172"/>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Remitente: MascotAPP Verificación</a:t>
            </a:r>
          </a:p>
        </p:txBody>
      </p:sp>
      <p:sp>
        <p:nvSpPr>
          <p:cNvPr name="TextBox 38" id="38"/>
          <p:cNvSpPr txBox="true"/>
          <p:nvPr/>
        </p:nvSpPr>
        <p:spPr>
          <a:xfrm rot="0">
            <a:off x="12239309" y="3168456"/>
            <a:ext cx="4704078" cy="295218"/>
          </a:xfrm>
          <a:prstGeom prst="rect">
            <a:avLst/>
          </a:prstGeom>
        </p:spPr>
        <p:txBody>
          <a:bodyPr anchor="t" rtlCol="false" tIns="0" lIns="0" bIns="0" rIns="0">
            <a:spAutoFit/>
          </a:bodyPr>
          <a:lstStyle/>
          <a:p>
            <a:pPr algn="ctr">
              <a:lnSpc>
                <a:spcPts val="2543"/>
              </a:lnSpc>
            </a:pPr>
            <a:r>
              <a:rPr lang="en-US" sz="1620" i="true">
                <a:solidFill>
                  <a:srgbClr val="000000"/>
                </a:solidFill>
                <a:latin typeface="Space Mono Italics"/>
                <a:ea typeface="Space Mono Italics"/>
                <a:cs typeface="Space Mono Italics"/>
                <a:sym typeface="Space Mono Italics"/>
              </a:rPr>
              <a:t>verify@mascotas-9e2a1.firebaseapp.com</a:t>
            </a:r>
          </a:p>
        </p:txBody>
      </p:sp>
      <p:sp>
        <p:nvSpPr>
          <p:cNvPr name="TextBox 39" id="39"/>
          <p:cNvSpPr txBox="true"/>
          <p:nvPr/>
        </p:nvSpPr>
        <p:spPr>
          <a:xfrm rot="0">
            <a:off x="12229858" y="3568449"/>
            <a:ext cx="4713529" cy="6084476"/>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Asunto: Verifica tu cuenta</a:t>
            </a:r>
          </a:p>
          <a:p>
            <a:pPr algn="l">
              <a:lnSpc>
                <a:spcPts val="2857"/>
              </a:lnSpc>
            </a:pPr>
          </a:p>
          <a:p>
            <a:pPr algn="l">
              <a:lnSpc>
                <a:spcPts val="2857"/>
              </a:lnSpc>
            </a:pPr>
            <a:r>
              <a:rPr lang="en-US" sz="1820">
                <a:solidFill>
                  <a:srgbClr val="000000"/>
                </a:solidFill>
                <a:latin typeface="Space Mono"/>
                <a:ea typeface="Space Mono"/>
                <a:cs typeface="Space Mono"/>
                <a:sym typeface="Space Mono"/>
              </a:rPr>
              <a:t>Mensaje:</a:t>
            </a:r>
          </a:p>
          <a:p>
            <a:pPr algn="l">
              <a:lnSpc>
                <a:spcPts val="2857"/>
              </a:lnSpc>
            </a:pPr>
          </a:p>
          <a:p>
            <a:pPr algn="l">
              <a:lnSpc>
                <a:spcPts val="2857"/>
              </a:lnSpc>
            </a:pPr>
            <a:r>
              <a:rPr lang="en-US" sz="1820">
                <a:solidFill>
                  <a:srgbClr val="000000"/>
                </a:solidFill>
                <a:latin typeface="Space Mono"/>
                <a:ea typeface="Space Mono"/>
                <a:cs typeface="Space Mono"/>
                <a:sym typeface="Space Mono"/>
              </a:rPr>
              <a:t>Hola, %DISPLAY_NAME%:</a:t>
            </a:r>
          </a:p>
          <a:p>
            <a:pPr algn="l">
              <a:lnSpc>
                <a:spcPts val="2857"/>
              </a:lnSpc>
            </a:pPr>
            <a:r>
              <a:rPr lang="en-US" sz="1820">
                <a:solidFill>
                  <a:srgbClr val="000000"/>
                </a:solidFill>
                <a:latin typeface="Space Mono"/>
                <a:ea typeface="Space Mono"/>
                <a:cs typeface="Space Mono"/>
                <a:sym typeface="Space Mono"/>
              </a:rPr>
              <a:t>Visita este vínculo para verificar tu dirección de correo electrónico.</a:t>
            </a:r>
          </a:p>
          <a:p>
            <a:pPr algn="l">
              <a:lnSpc>
                <a:spcPts val="2857"/>
              </a:lnSpc>
            </a:pPr>
            <a:r>
              <a:rPr lang="en-US" sz="1820" u="sng">
                <a:solidFill>
                  <a:srgbClr val="000000"/>
                </a:solidFill>
                <a:latin typeface="Space Mono"/>
                <a:ea typeface="Space Mono"/>
                <a:cs typeface="Space Mono"/>
                <a:sym typeface="Space Mono"/>
                <a:hlinkClick r:id="rId9" tooltip="https://mascotas-9e2a1.firebaseapp.com/__/auth/action?mode=action&amp;oobCode=code"/>
              </a:rPr>
              <a:t>https://mascotas-9e2a1.firebaseapp.com/__/auth/action?mode=action&amp;oobCode=code</a:t>
            </a:r>
          </a:p>
          <a:p>
            <a:pPr algn="l">
              <a:lnSpc>
                <a:spcPts val="2857"/>
              </a:lnSpc>
            </a:pPr>
            <a:r>
              <a:rPr lang="en-US" sz="1820">
                <a:solidFill>
                  <a:srgbClr val="000000"/>
                </a:solidFill>
                <a:latin typeface="Space Mono"/>
                <a:ea typeface="Space Mono"/>
                <a:cs typeface="Space Mono"/>
                <a:sym typeface="Space Mono"/>
              </a:rPr>
              <a:t>Si no solicitaste la verificación de esta dirección, ignora este correo electrónico.</a:t>
            </a:r>
          </a:p>
          <a:p>
            <a:pPr algn="l">
              <a:lnSpc>
                <a:spcPts val="2857"/>
              </a:lnSpc>
            </a:pPr>
            <a:r>
              <a:rPr lang="en-US" sz="1820">
                <a:solidFill>
                  <a:srgbClr val="000000"/>
                </a:solidFill>
                <a:latin typeface="Space Mono"/>
                <a:ea typeface="Space Mono"/>
                <a:cs typeface="Space Mono"/>
                <a:sym typeface="Space Mono"/>
              </a:rPr>
              <a:t>Gracias.</a:t>
            </a:r>
          </a:p>
          <a:p>
            <a:pPr algn="l">
              <a:lnSpc>
                <a:spcPts val="2857"/>
              </a:lnSpc>
            </a:pPr>
            <a:r>
              <a:rPr lang="en-US" sz="1820">
                <a:solidFill>
                  <a:srgbClr val="000000"/>
                </a:solidFill>
                <a:latin typeface="Space Mono"/>
                <a:ea typeface="Space Mono"/>
                <a:cs typeface="Space Mono"/>
                <a:sym typeface="Space Mono"/>
              </a:rPr>
              <a:t>El equipo de MascotAPP</a:t>
            </a:r>
          </a:p>
          <a:p>
            <a:pPr algn="l">
              <a:lnSpc>
                <a:spcPts val="2857"/>
              </a:lnSpc>
            </a:pPr>
          </a:p>
        </p:txBody>
      </p:sp>
      <p:sp>
        <p:nvSpPr>
          <p:cNvPr name="TextBox 40" id="40"/>
          <p:cNvSpPr txBox="true"/>
          <p:nvPr/>
        </p:nvSpPr>
        <p:spPr>
          <a:xfrm rot="0">
            <a:off x="12891192" y="1914743"/>
            <a:ext cx="3693778" cy="371772"/>
          </a:xfrm>
          <a:prstGeom prst="rect">
            <a:avLst/>
          </a:prstGeom>
        </p:spPr>
        <p:txBody>
          <a:bodyPr anchor="t" rtlCol="false" tIns="0" lIns="0" bIns="0" rIns="0">
            <a:spAutoFit/>
          </a:bodyPr>
          <a:lstStyle/>
          <a:p>
            <a:pPr algn="l">
              <a:lnSpc>
                <a:spcPts val="3171"/>
              </a:lnSpc>
            </a:pPr>
            <a:r>
              <a:rPr lang="en-US" sz="2020" b="true">
                <a:solidFill>
                  <a:srgbClr val="000000"/>
                </a:solidFill>
                <a:latin typeface="Space Mono Bold"/>
                <a:ea typeface="Space Mono Bold"/>
                <a:cs typeface="Space Mono Bold"/>
                <a:sym typeface="Space Mono Bold"/>
              </a:rPr>
              <a:t>Verificación por Email</a:t>
            </a:r>
          </a:p>
        </p:txBody>
      </p:sp>
      <p:sp>
        <p:nvSpPr>
          <p:cNvPr name="Freeform 41" id="41"/>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10"/>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grpSp>
        <p:nvGrpSpPr>
          <p:cNvPr name="Group 2" id="2"/>
          <p:cNvGrpSpPr/>
          <p:nvPr/>
        </p:nvGrpSpPr>
        <p:grpSpPr>
          <a:xfrm rot="0">
            <a:off x="1029881" y="2122383"/>
            <a:ext cx="3893433" cy="4824378"/>
            <a:chOff x="0" y="0"/>
            <a:chExt cx="1729332" cy="2142827"/>
          </a:xfrm>
        </p:grpSpPr>
        <p:sp>
          <p:nvSpPr>
            <p:cNvPr name="Freeform 3" id="3"/>
            <p:cNvSpPr/>
            <p:nvPr/>
          </p:nvSpPr>
          <p:spPr>
            <a:xfrm flipH="false" flipV="false" rot="0">
              <a:off x="0" y="0"/>
              <a:ext cx="1729332" cy="2142827"/>
            </a:xfrm>
            <a:custGeom>
              <a:avLst/>
              <a:gdLst/>
              <a:ahLst/>
              <a:cxnLst/>
              <a:rect r="r" b="b" t="t" l="l"/>
              <a:pathLst>
                <a:path h="2142827" w="1729332">
                  <a:moveTo>
                    <a:pt x="49711" y="0"/>
                  </a:moveTo>
                  <a:lnTo>
                    <a:pt x="1679621" y="0"/>
                  </a:lnTo>
                  <a:cubicBezTo>
                    <a:pt x="1692805" y="0"/>
                    <a:pt x="1705449" y="5237"/>
                    <a:pt x="1714772" y="14560"/>
                  </a:cubicBezTo>
                  <a:cubicBezTo>
                    <a:pt x="1724095" y="23883"/>
                    <a:pt x="1729332" y="36527"/>
                    <a:pt x="1729332" y="49711"/>
                  </a:cubicBezTo>
                  <a:lnTo>
                    <a:pt x="1729332" y="2093115"/>
                  </a:lnTo>
                  <a:cubicBezTo>
                    <a:pt x="1729332" y="2120570"/>
                    <a:pt x="1707076" y="2142827"/>
                    <a:pt x="1679621" y="2142827"/>
                  </a:cubicBezTo>
                  <a:lnTo>
                    <a:pt x="49711" y="2142827"/>
                  </a:lnTo>
                  <a:cubicBezTo>
                    <a:pt x="22257" y="2142827"/>
                    <a:pt x="0" y="2120570"/>
                    <a:pt x="0" y="2093115"/>
                  </a:cubicBezTo>
                  <a:lnTo>
                    <a:pt x="0" y="49711"/>
                  </a:lnTo>
                  <a:cubicBezTo>
                    <a:pt x="0" y="22257"/>
                    <a:pt x="22257" y="0"/>
                    <a:pt x="49711" y="0"/>
                  </a:cubicBezTo>
                  <a:close/>
                </a:path>
              </a:pathLst>
            </a:custGeom>
            <a:solidFill>
              <a:srgbClr val="1E88E5"/>
            </a:solidFill>
            <a:ln w="19050" cap="rnd">
              <a:solidFill>
                <a:srgbClr val="000000"/>
              </a:solidFill>
              <a:prstDash val="solid"/>
              <a:round/>
            </a:ln>
          </p:spPr>
        </p:sp>
        <p:sp>
          <p:nvSpPr>
            <p:cNvPr name="TextBox 4" id="4"/>
            <p:cNvSpPr txBox="true"/>
            <p:nvPr/>
          </p:nvSpPr>
          <p:spPr>
            <a:xfrm>
              <a:off x="0" y="-38100"/>
              <a:ext cx="1729332" cy="2180927"/>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029881" y="598244"/>
            <a:ext cx="860912" cy="860912"/>
          </a:xfrm>
          <a:custGeom>
            <a:avLst/>
            <a:gdLst/>
            <a:ahLst/>
            <a:cxnLst/>
            <a:rect r="r" b="b" t="t" l="l"/>
            <a:pathLst>
              <a:path h="860912" w="860912">
                <a:moveTo>
                  <a:pt x="0" y="0"/>
                </a:moveTo>
                <a:lnTo>
                  <a:pt x="860913" y="0"/>
                </a:lnTo>
                <a:lnTo>
                  <a:pt x="860913" y="860912"/>
                </a:lnTo>
                <a:lnTo>
                  <a:pt x="0" y="860912"/>
                </a:lnTo>
                <a:lnTo>
                  <a:pt x="0" y="0"/>
                </a:lnTo>
                <a:close/>
              </a:path>
            </a:pathLst>
          </a:custGeom>
          <a:blipFill>
            <a:blip r:embed="rId2"/>
            <a:stretch>
              <a:fillRect l="0" t="0" r="0" b="0"/>
            </a:stretch>
          </a:blipFill>
        </p:spPr>
      </p:sp>
      <p:sp>
        <p:nvSpPr>
          <p:cNvPr name="Freeform 6" id="6"/>
          <p:cNvSpPr/>
          <p:nvPr/>
        </p:nvSpPr>
        <p:spPr>
          <a:xfrm flipH="false" flipV="false" rot="0">
            <a:off x="1224366" y="2167470"/>
            <a:ext cx="621962" cy="621962"/>
          </a:xfrm>
          <a:custGeom>
            <a:avLst/>
            <a:gdLst/>
            <a:ahLst/>
            <a:cxnLst/>
            <a:rect r="r" b="b" t="t" l="l"/>
            <a:pathLst>
              <a:path h="621962" w="621962">
                <a:moveTo>
                  <a:pt x="0" y="0"/>
                </a:moveTo>
                <a:lnTo>
                  <a:pt x="621963" y="0"/>
                </a:lnTo>
                <a:lnTo>
                  <a:pt x="621963" y="621963"/>
                </a:lnTo>
                <a:lnTo>
                  <a:pt x="0" y="621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92430" y="3001132"/>
            <a:ext cx="556960" cy="556960"/>
          </a:xfrm>
          <a:custGeom>
            <a:avLst/>
            <a:gdLst/>
            <a:ahLst/>
            <a:cxnLst/>
            <a:rect r="r" b="b" t="t" l="l"/>
            <a:pathLst>
              <a:path h="556960" w="556960">
                <a:moveTo>
                  <a:pt x="0" y="0"/>
                </a:moveTo>
                <a:lnTo>
                  <a:pt x="556960" y="0"/>
                </a:lnTo>
                <a:lnTo>
                  <a:pt x="556960" y="556960"/>
                </a:lnTo>
                <a:lnTo>
                  <a:pt x="0" y="556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028700" y="2851633"/>
            <a:ext cx="3886345" cy="0"/>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0">
            <a:off x="5141877" y="2122383"/>
            <a:ext cx="3893433" cy="5649582"/>
            <a:chOff x="0" y="0"/>
            <a:chExt cx="1729332" cy="2509355"/>
          </a:xfrm>
        </p:grpSpPr>
        <p:sp>
          <p:nvSpPr>
            <p:cNvPr name="Freeform 10" id="10"/>
            <p:cNvSpPr/>
            <p:nvPr/>
          </p:nvSpPr>
          <p:spPr>
            <a:xfrm flipH="false" flipV="false" rot="0">
              <a:off x="0" y="0"/>
              <a:ext cx="1729332" cy="2509355"/>
            </a:xfrm>
            <a:custGeom>
              <a:avLst/>
              <a:gdLst/>
              <a:ahLst/>
              <a:cxnLst/>
              <a:rect r="r" b="b" t="t" l="l"/>
              <a:pathLst>
                <a:path h="2509355" w="1729332">
                  <a:moveTo>
                    <a:pt x="49711" y="0"/>
                  </a:moveTo>
                  <a:lnTo>
                    <a:pt x="1679621" y="0"/>
                  </a:lnTo>
                  <a:cubicBezTo>
                    <a:pt x="1692805" y="0"/>
                    <a:pt x="1705449" y="5237"/>
                    <a:pt x="1714772" y="14560"/>
                  </a:cubicBezTo>
                  <a:cubicBezTo>
                    <a:pt x="1724095" y="23883"/>
                    <a:pt x="1729332" y="36527"/>
                    <a:pt x="1729332" y="49711"/>
                  </a:cubicBezTo>
                  <a:lnTo>
                    <a:pt x="1729332" y="2459643"/>
                  </a:lnTo>
                  <a:cubicBezTo>
                    <a:pt x="1729332" y="2487098"/>
                    <a:pt x="1707076" y="2509355"/>
                    <a:pt x="1679621" y="2509355"/>
                  </a:cubicBezTo>
                  <a:lnTo>
                    <a:pt x="49711" y="2509355"/>
                  </a:lnTo>
                  <a:cubicBezTo>
                    <a:pt x="22257" y="2509355"/>
                    <a:pt x="0" y="2487098"/>
                    <a:pt x="0" y="2459643"/>
                  </a:cubicBezTo>
                  <a:lnTo>
                    <a:pt x="0" y="49711"/>
                  </a:lnTo>
                  <a:cubicBezTo>
                    <a:pt x="0" y="22257"/>
                    <a:pt x="22257" y="0"/>
                    <a:pt x="49711" y="0"/>
                  </a:cubicBezTo>
                  <a:close/>
                </a:path>
              </a:pathLst>
            </a:custGeom>
            <a:solidFill>
              <a:srgbClr val="1E88E5"/>
            </a:solidFill>
            <a:ln w="19050" cap="rnd">
              <a:solidFill>
                <a:srgbClr val="000000"/>
              </a:solidFill>
              <a:prstDash val="solid"/>
              <a:round/>
            </a:ln>
          </p:spPr>
        </p:sp>
        <p:sp>
          <p:nvSpPr>
            <p:cNvPr name="TextBox 11" id="11"/>
            <p:cNvSpPr txBox="true"/>
            <p:nvPr/>
          </p:nvSpPr>
          <p:spPr>
            <a:xfrm>
              <a:off x="0" y="-38100"/>
              <a:ext cx="1729332" cy="254745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5336362" y="2167470"/>
            <a:ext cx="621962" cy="621962"/>
          </a:xfrm>
          <a:custGeom>
            <a:avLst/>
            <a:gdLst/>
            <a:ahLst/>
            <a:cxnLst/>
            <a:rect r="r" b="b" t="t" l="l"/>
            <a:pathLst>
              <a:path h="621962" w="621962">
                <a:moveTo>
                  <a:pt x="0" y="0"/>
                </a:moveTo>
                <a:lnTo>
                  <a:pt x="621962" y="0"/>
                </a:lnTo>
                <a:lnTo>
                  <a:pt x="621962" y="621963"/>
                </a:lnTo>
                <a:lnTo>
                  <a:pt x="0" y="621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5304425" y="3001132"/>
            <a:ext cx="556960" cy="556960"/>
          </a:xfrm>
          <a:custGeom>
            <a:avLst/>
            <a:gdLst/>
            <a:ahLst/>
            <a:cxnLst/>
            <a:rect r="r" b="b" t="t" l="l"/>
            <a:pathLst>
              <a:path h="556960" w="556960">
                <a:moveTo>
                  <a:pt x="0" y="0"/>
                </a:moveTo>
                <a:lnTo>
                  <a:pt x="556961" y="0"/>
                </a:lnTo>
                <a:lnTo>
                  <a:pt x="556961" y="556960"/>
                </a:lnTo>
                <a:lnTo>
                  <a:pt x="0" y="556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4" id="14"/>
          <p:cNvSpPr/>
          <p:nvPr/>
        </p:nvSpPr>
        <p:spPr>
          <a:xfrm>
            <a:off x="5141877" y="2851633"/>
            <a:ext cx="3885163" cy="0"/>
          </a:xfrm>
          <a:prstGeom prst="line">
            <a:avLst/>
          </a:prstGeom>
          <a:ln cap="flat" w="19050">
            <a:solidFill>
              <a:srgbClr val="000000"/>
            </a:solidFill>
            <a:prstDash val="solid"/>
            <a:headEnd type="none" len="sm" w="sm"/>
            <a:tailEnd type="none" len="sm" w="sm"/>
          </a:ln>
        </p:spPr>
      </p:sp>
      <p:grpSp>
        <p:nvGrpSpPr>
          <p:cNvPr name="Group 15" id="15"/>
          <p:cNvGrpSpPr/>
          <p:nvPr/>
        </p:nvGrpSpPr>
        <p:grpSpPr>
          <a:xfrm rot="0">
            <a:off x="9253872" y="2122383"/>
            <a:ext cx="3893433" cy="7386332"/>
            <a:chOff x="0" y="0"/>
            <a:chExt cx="1729332" cy="3280761"/>
          </a:xfrm>
        </p:grpSpPr>
        <p:sp>
          <p:nvSpPr>
            <p:cNvPr name="Freeform 16" id="16"/>
            <p:cNvSpPr/>
            <p:nvPr/>
          </p:nvSpPr>
          <p:spPr>
            <a:xfrm flipH="false" flipV="false" rot="0">
              <a:off x="0" y="0"/>
              <a:ext cx="1729332" cy="3280761"/>
            </a:xfrm>
            <a:custGeom>
              <a:avLst/>
              <a:gdLst/>
              <a:ahLst/>
              <a:cxnLst/>
              <a:rect r="r" b="b" t="t" l="l"/>
              <a:pathLst>
                <a:path h="3280761" w="1729332">
                  <a:moveTo>
                    <a:pt x="49711" y="0"/>
                  </a:moveTo>
                  <a:lnTo>
                    <a:pt x="1679621" y="0"/>
                  </a:lnTo>
                  <a:cubicBezTo>
                    <a:pt x="1692805" y="0"/>
                    <a:pt x="1705449" y="5237"/>
                    <a:pt x="1714772" y="14560"/>
                  </a:cubicBezTo>
                  <a:cubicBezTo>
                    <a:pt x="1724095" y="23883"/>
                    <a:pt x="1729332" y="36527"/>
                    <a:pt x="1729332" y="49711"/>
                  </a:cubicBezTo>
                  <a:lnTo>
                    <a:pt x="1729332" y="3231050"/>
                  </a:lnTo>
                  <a:cubicBezTo>
                    <a:pt x="1729332" y="3258505"/>
                    <a:pt x="1707076" y="3280761"/>
                    <a:pt x="1679621" y="3280761"/>
                  </a:cubicBezTo>
                  <a:lnTo>
                    <a:pt x="49711" y="3280761"/>
                  </a:lnTo>
                  <a:cubicBezTo>
                    <a:pt x="22257" y="3280761"/>
                    <a:pt x="0" y="3258505"/>
                    <a:pt x="0" y="3231050"/>
                  </a:cubicBezTo>
                  <a:lnTo>
                    <a:pt x="0" y="49711"/>
                  </a:lnTo>
                  <a:cubicBezTo>
                    <a:pt x="0" y="22257"/>
                    <a:pt x="22257" y="0"/>
                    <a:pt x="49711" y="0"/>
                  </a:cubicBezTo>
                  <a:close/>
                </a:path>
              </a:pathLst>
            </a:custGeom>
            <a:solidFill>
              <a:srgbClr val="1E88E5"/>
            </a:solidFill>
            <a:ln w="19050" cap="rnd">
              <a:solidFill>
                <a:srgbClr val="000000"/>
              </a:solidFill>
              <a:prstDash val="solid"/>
              <a:round/>
            </a:ln>
          </p:spPr>
        </p:sp>
        <p:sp>
          <p:nvSpPr>
            <p:cNvPr name="TextBox 17" id="17"/>
            <p:cNvSpPr txBox="true"/>
            <p:nvPr/>
          </p:nvSpPr>
          <p:spPr>
            <a:xfrm>
              <a:off x="0" y="-38100"/>
              <a:ext cx="1729332" cy="3318861"/>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9448357" y="2167470"/>
            <a:ext cx="621962" cy="621962"/>
          </a:xfrm>
          <a:custGeom>
            <a:avLst/>
            <a:gdLst/>
            <a:ahLst/>
            <a:cxnLst/>
            <a:rect r="r" b="b" t="t" l="l"/>
            <a:pathLst>
              <a:path h="621962" w="621962">
                <a:moveTo>
                  <a:pt x="0" y="0"/>
                </a:moveTo>
                <a:lnTo>
                  <a:pt x="621962" y="0"/>
                </a:lnTo>
                <a:lnTo>
                  <a:pt x="621962" y="621963"/>
                </a:lnTo>
                <a:lnTo>
                  <a:pt x="0" y="621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9416420" y="3001132"/>
            <a:ext cx="556960" cy="556960"/>
          </a:xfrm>
          <a:custGeom>
            <a:avLst/>
            <a:gdLst/>
            <a:ahLst/>
            <a:cxnLst/>
            <a:rect r="r" b="b" t="t" l="l"/>
            <a:pathLst>
              <a:path h="556960" w="556960">
                <a:moveTo>
                  <a:pt x="0" y="0"/>
                </a:moveTo>
                <a:lnTo>
                  <a:pt x="556961" y="0"/>
                </a:lnTo>
                <a:lnTo>
                  <a:pt x="556961" y="556960"/>
                </a:lnTo>
                <a:lnTo>
                  <a:pt x="0" y="556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20" id="20"/>
          <p:cNvSpPr/>
          <p:nvPr/>
        </p:nvSpPr>
        <p:spPr>
          <a:xfrm>
            <a:off x="9252690" y="2851633"/>
            <a:ext cx="3886345" cy="0"/>
          </a:xfrm>
          <a:prstGeom prst="line">
            <a:avLst/>
          </a:prstGeom>
          <a:ln cap="flat" w="19050">
            <a:solidFill>
              <a:srgbClr val="000000"/>
            </a:solidFill>
            <a:prstDash val="solid"/>
            <a:headEnd type="none" len="sm" w="sm"/>
            <a:tailEnd type="none" len="sm" w="sm"/>
          </a:ln>
        </p:spPr>
      </p:sp>
      <p:sp>
        <p:nvSpPr>
          <p:cNvPr name="Freeform 21" id="21"/>
          <p:cNvSpPr/>
          <p:nvPr/>
        </p:nvSpPr>
        <p:spPr>
          <a:xfrm flipH="false" flipV="false" rot="0">
            <a:off x="9438905" y="6528605"/>
            <a:ext cx="621962" cy="621962"/>
          </a:xfrm>
          <a:custGeom>
            <a:avLst/>
            <a:gdLst/>
            <a:ahLst/>
            <a:cxnLst/>
            <a:rect r="r" b="b" t="t" l="l"/>
            <a:pathLst>
              <a:path h="621962" w="621962">
                <a:moveTo>
                  <a:pt x="0" y="0"/>
                </a:moveTo>
                <a:lnTo>
                  <a:pt x="621963" y="0"/>
                </a:lnTo>
                <a:lnTo>
                  <a:pt x="621963" y="621963"/>
                </a:lnTo>
                <a:lnTo>
                  <a:pt x="0" y="621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9406969" y="7362267"/>
            <a:ext cx="556960" cy="556960"/>
          </a:xfrm>
          <a:custGeom>
            <a:avLst/>
            <a:gdLst/>
            <a:ahLst/>
            <a:cxnLst/>
            <a:rect r="r" b="b" t="t" l="l"/>
            <a:pathLst>
              <a:path h="556960" w="556960">
                <a:moveTo>
                  <a:pt x="0" y="0"/>
                </a:moveTo>
                <a:lnTo>
                  <a:pt x="556960" y="0"/>
                </a:lnTo>
                <a:lnTo>
                  <a:pt x="556960" y="556960"/>
                </a:lnTo>
                <a:lnTo>
                  <a:pt x="0" y="556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23" id="23"/>
          <p:cNvSpPr/>
          <p:nvPr/>
        </p:nvSpPr>
        <p:spPr>
          <a:xfrm>
            <a:off x="9252690" y="7212768"/>
            <a:ext cx="3886345" cy="0"/>
          </a:xfrm>
          <a:prstGeom prst="line">
            <a:avLst/>
          </a:prstGeom>
          <a:ln cap="flat" w="19050">
            <a:solidFill>
              <a:srgbClr val="000000"/>
            </a:solidFill>
            <a:prstDash val="solid"/>
            <a:headEnd type="none" len="sm" w="sm"/>
            <a:tailEnd type="none" len="sm" w="sm"/>
          </a:ln>
        </p:spPr>
      </p:sp>
      <p:sp>
        <p:nvSpPr>
          <p:cNvPr name="AutoShape 24" id="24"/>
          <p:cNvSpPr/>
          <p:nvPr/>
        </p:nvSpPr>
        <p:spPr>
          <a:xfrm>
            <a:off x="9260960" y="6482249"/>
            <a:ext cx="3886345" cy="0"/>
          </a:xfrm>
          <a:prstGeom prst="line">
            <a:avLst/>
          </a:prstGeom>
          <a:ln cap="flat" w="19050">
            <a:solidFill>
              <a:srgbClr val="000000"/>
            </a:solidFill>
            <a:prstDash val="solid"/>
            <a:headEnd type="none" len="sm" w="sm"/>
            <a:tailEnd type="none" len="sm" w="sm"/>
          </a:ln>
        </p:spPr>
      </p:sp>
      <p:grpSp>
        <p:nvGrpSpPr>
          <p:cNvPr name="Group 25" id="25"/>
          <p:cNvGrpSpPr/>
          <p:nvPr/>
        </p:nvGrpSpPr>
        <p:grpSpPr>
          <a:xfrm rot="0">
            <a:off x="13365867" y="2112931"/>
            <a:ext cx="3893433" cy="4369318"/>
            <a:chOff x="0" y="0"/>
            <a:chExt cx="1729332" cy="1940704"/>
          </a:xfrm>
        </p:grpSpPr>
        <p:sp>
          <p:nvSpPr>
            <p:cNvPr name="Freeform 26" id="26"/>
            <p:cNvSpPr/>
            <p:nvPr/>
          </p:nvSpPr>
          <p:spPr>
            <a:xfrm flipH="false" flipV="false" rot="0">
              <a:off x="0" y="0"/>
              <a:ext cx="1729332" cy="1940704"/>
            </a:xfrm>
            <a:custGeom>
              <a:avLst/>
              <a:gdLst/>
              <a:ahLst/>
              <a:cxnLst/>
              <a:rect r="r" b="b" t="t" l="l"/>
              <a:pathLst>
                <a:path h="1940704" w="1729332">
                  <a:moveTo>
                    <a:pt x="49711" y="0"/>
                  </a:moveTo>
                  <a:lnTo>
                    <a:pt x="1679621" y="0"/>
                  </a:lnTo>
                  <a:cubicBezTo>
                    <a:pt x="1692805" y="0"/>
                    <a:pt x="1705449" y="5237"/>
                    <a:pt x="1714772" y="14560"/>
                  </a:cubicBezTo>
                  <a:cubicBezTo>
                    <a:pt x="1724095" y="23883"/>
                    <a:pt x="1729332" y="36527"/>
                    <a:pt x="1729332" y="49711"/>
                  </a:cubicBezTo>
                  <a:lnTo>
                    <a:pt x="1729332" y="1890993"/>
                  </a:lnTo>
                  <a:cubicBezTo>
                    <a:pt x="1729332" y="1918448"/>
                    <a:pt x="1707076" y="1940704"/>
                    <a:pt x="1679621" y="1940704"/>
                  </a:cubicBezTo>
                  <a:lnTo>
                    <a:pt x="49711" y="1940704"/>
                  </a:lnTo>
                  <a:cubicBezTo>
                    <a:pt x="22257" y="1940704"/>
                    <a:pt x="0" y="1918448"/>
                    <a:pt x="0" y="1890993"/>
                  </a:cubicBezTo>
                  <a:lnTo>
                    <a:pt x="0" y="49711"/>
                  </a:lnTo>
                  <a:cubicBezTo>
                    <a:pt x="0" y="22257"/>
                    <a:pt x="22257" y="0"/>
                    <a:pt x="49711" y="0"/>
                  </a:cubicBezTo>
                  <a:close/>
                </a:path>
              </a:pathLst>
            </a:custGeom>
            <a:solidFill>
              <a:srgbClr val="1E88E5"/>
            </a:solidFill>
            <a:ln w="19050" cap="rnd">
              <a:solidFill>
                <a:srgbClr val="000000"/>
              </a:solidFill>
              <a:prstDash val="solid"/>
              <a:round/>
            </a:ln>
          </p:spPr>
        </p:sp>
        <p:sp>
          <p:nvSpPr>
            <p:cNvPr name="TextBox 27" id="27"/>
            <p:cNvSpPr txBox="true"/>
            <p:nvPr/>
          </p:nvSpPr>
          <p:spPr>
            <a:xfrm>
              <a:off x="0" y="-38100"/>
              <a:ext cx="1729332" cy="1978804"/>
            </a:xfrm>
            <a:prstGeom prst="rect">
              <a:avLst/>
            </a:prstGeom>
          </p:spPr>
          <p:txBody>
            <a:bodyPr anchor="ctr" rtlCol="false" tIns="50800" lIns="50800" bIns="50800" rIns="50800"/>
            <a:lstStyle/>
            <a:p>
              <a:pPr algn="ctr">
                <a:lnSpc>
                  <a:spcPts val="2239"/>
                </a:lnSpc>
              </a:pPr>
            </a:p>
          </p:txBody>
        </p:sp>
      </p:grpSp>
      <p:sp>
        <p:nvSpPr>
          <p:cNvPr name="Freeform 28" id="28"/>
          <p:cNvSpPr/>
          <p:nvPr/>
        </p:nvSpPr>
        <p:spPr>
          <a:xfrm flipH="false" flipV="false" rot="0">
            <a:off x="13560352" y="2158019"/>
            <a:ext cx="621962" cy="621962"/>
          </a:xfrm>
          <a:custGeom>
            <a:avLst/>
            <a:gdLst/>
            <a:ahLst/>
            <a:cxnLst/>
            <a:rect r="r" b="b" t="t" l="l"/>
            <a:pathLst>
              <a:path h="621962" w="621962">
                <a:moveTo>
                  <a:pt x="0" y="0"/>
                </a:moveTo>
                <a:lnTo>
                  <a:pt x="621962" y="0"/>
                </a:lnTo>
                <a:lnTo>
                  <a:pt x="621962" y="621962"/>
                </a:lnTo>
                <a:lnTo>
                  <a:pt x="0" y="621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3528415" y="2991681"/>
            <a:ext cx="556960" cy="556960"/>
          </a:xfrm>
          <a:custGeom>
            <a:avLst/>
            <a:gdLst/>
            <a:ahLst/>
            <a:cxnLst/>
            <a:rect r="r" b="b" t="t" l="l"/>
            <a:pathLst>
              <a:path h="556960" w="556960">
                <a:moveTo>
                  <a:pt x="0" y="0"/>
                </a:moveTo>
                <a:lnTo>
                  <a:pt x="556961" y="0"/>
                </a:lnTo>
                <a:lnTo>
                  <a:pt x="556961" y="556960"/>
                </a:lnTo>
                <a:lnTo>
                  <a:pt x="0" y="556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30" id="30"/>
          <p:cNvSpPr/>
          <p:nvPr/>
        </p:nvSpPr>
        <p:spPr>
          <a:xfrm>
            <a:off x="13364685" y="2842181"/>
            <a:ext cx="3886345" cy="0"/>
          </a:xfrm>
          <a:prstGeom prst="line">
            <a:avLst/>
          </a:prstGeom>
          <a:ln cap="flat" w="19050">
            <a:solidFill>
              <a:srgbClr val="000000"/>
            </a:solidFill>
            <a:prstDash val="solid"/>
            <a:headEnd type="none" len="sm" w="sm"/>
            <a:tailEnd type="none" len="sm" w="sm"/>
          </a:ln>
        </p:spPr>
      </p:sp>
      <p:sp>
        <p:nvSpPr>
          <p:cNvPr name="TextBox 31" id="31"/>
          <p:cNvSpPr txBox="true"/>
          <p:nvPr/>
        </p:nvSpPr>
        <p:spPr>
          <a:xfrm rot="0">
            <a:off x="1846329" y="2250471"/>
            <a:ext cx="2769141" cy="335155"/>
          </a:xfrm>
          <a:prstGeom prst="rect">
            <a:avLst/>
          </a:prstGeom>
        </p:spPr>
        <p:txBody>
          <a:bodyPr anchor="t" rtlCol="false" tIns="0" lIns="0" bIns="0" rIns="0">
            <a:spAutoFit/>
          </a:bodyPr>
          <a:lstStyle/>
          <a:p>
            <a:pPr algn="l">
              <a:lnSpc>
                <a:spcPts val="2561"/>
              </a:lnSpc>
            </a:pPr>
            <a:r>
              <a:rPr lang="en-US" sz="2371" b="true">
                <a:solidFill>
                  <a:srgbClr val="000000"/>
                </a:solidFill>
                <a:latin typeface="Now Bold"/>
                <a:ea typeface="Now Bold"/>
                <a:cs typeface="Now Bold"/>
                <a:sym typeface="Now Bold"/>
              </a:rPr>
              <a:t>Users</a:t>
            </a:r>
          </a:p>
        </p:txBody>
      </p:sp>
      <p:sp>
        <p:nvSpPr>
          <p:cNvPr name="TextBox 32" id="32"/>
          <p:cNvSpPr txBox="true"/>
          <p:nvPr/>
        </p:nvSpPr>
        <p:spPr>
          <a:xfrm rot="0">
            <a:off x="1281018" y="3631465"/>
            <a:ext cx="1700305"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username</a:t>
            </a:r>
          </a:p>
        </p:txBody>
      </p:sp>
      <p:sp>
        <p:nvSpPr>
          <p:cNvPr name="TextBox 33" id="33"/>
          <p:cNvSpPr txBox="true"/>
          <p:nvPr/>
        </p:nvSpPr>
        <p:spPr>
          <a:xfrm rot="0">
            <a:off x="2069800" y="750570"/>
            <a:ext cx="6661903" cy="584835"/>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Firebase Database</a:t>
            </a:r>
          </a:p>
        </p:txBody>
      </p:sp>
      <p:sp>
        <p:nvSpPr>
          <p:cNvPr name="TextBox 34" id="34"/>
          <p:cNvSpPr txBox="true"/>
          <p:nvPr/>
        </p:nvSpPr>
        <p:spPr>
          <a:xfrm rot="0">
            <a:off x="2981324" y="3631465"/>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35" id="35"/>
          <p:cNvSpPr txBox="true"/>
          <p:nvPr/>
        </p:nvSpPr>
        <p:spPr>
          <a:xfrm rot="0">
            <a:off x="1290470" y="4075217"/>
            <a:ext cx="1682021"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profileName</a:t>
            </a:r>
          </a:p>
        </p:txBody>
      </p:sp>
      <p:sp>
        <p:nvSpPr>
          <p:cNvPr name="TextBox 36" id="36"/>
          <p:cNvSpPr txBox="true"/>
          <p:nvPr/>
        </p:nvSpPr>
        <p:spPr>
          <a:xfrm rot="0">
            <a:off x="2972490" y="4075217"/>
            <a:ext cx="1699688"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37" id="37"/>
          <p:cNvSpPr txBox="true"/>
          <p:nvPr/>
        </p:nvSpPr>
        <p:spPr>
          <a:xfrm rot="0">
            <a:off x="1281018" y="4518969"/>
            <a:ext cx="1557380"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email</a:t>
            </a:r>
          </a:p>
        </p:txBody>
      </p:sp>
      <p:sp>
        <p:nvSpPr>
          <p:cNvPr name="TextBox 38" id="38"/>
          <p:cNvSpPr txBox="true"/>
          <p:nvPr/>
        </p:nvSpPr>
        <p:spPr>
          <a:xfrm rot="0">
            <a:off x="3150292" y="4518969"/>
            <a:ext cx="151243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39" id="39"/>
          <p:cNvSpPr txBox="true"/>
          <p:nvPr/>
        </p:nvSpPr>
        <p:spPr>
          <a:xfrm rot="0">
            <a:off x="1281018" y="4962720"/>
            <a:ext cx="3381708"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bio</a:t>
            </a:r>
          </a:p>
        </p:txBody>
      </p:sp>
      <p:sp>
        <p:nvSpPr>
          <p:cNvPr name="TextBox 40" id="40"/>
          <p:cNvSpPr txBox="true"/>
          <p:nvPr/>
        </p:nvSpPr>
        <p:spPr>
          <a:xfrm rot="0">
            <a:off x="3054921" y="4962720"/>
            <a:ext cx="1607805"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41" id="41"/>
          <p:cNvSpPr txBox="true"/>
          <p:nvPr/>
        </p:nvSpPr>
        <p:spPr>
          <a:xfrm rot="0">
            <a:off x="1281018" y="5406472"/>
            <a:ext cx="1472536"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birthDate</a:t>
            </a:r>
          </a:p>
        </p:txBody>
      </p:sp>
      <p:sp>
        <p:nvSpPr>
          <p:cNvPr name="TextBox 42" id="42"/>
          <p:cNvSpPr txBox="true"/>
          <p:nvPr/>
        </p:nvSpPr>
        <p:spPr>
          <a:xfrm rot="0">
            <a:off x="2971872" y="5406472"/>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timestamp</a:t>
            </a:r>
          </a:p>
        </p:txBody>
      </p:sp>
      <p:sp>
        <p:nvSpPr>
          <p:cNvPr name="TextBox 43" id="43"/>
          <p:cNvSpPr txBox="true"/>
          <p:nvPr/>
        </p:nvSpPr>
        <p:spPr>
          <a:xfrm rot="0">
            <a:off x="1281018" y="5850224"/>
            <a:ext cx="2141884"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profileImageUrl</a:t>
            </a:r>
          </a:p>
        </p:txBody>
      </p:sp>
      <p:sp>
        <p:nvSpPr>
          <p:cNvPr name="TextBox 44" id="44"/>
          <p:cNvSpPr txBox="true"/>
          <p:nvPr/>
        </p:nvSpPr>
        <p:spPr>
          <a:xfrm rot="0">
            <a:off x="3632426" y="5850224"/>
            <a:ext cx="1030300"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45" id="45"/>
          <p:cNvSpPr txBox="true"/>
          <p:nvPr/>
        </p:nvSpPr>
        <p:spPr>
          <a:xfrm rot="0">
            <a:off x="1855780" y="2554581"/>
            <a:ext cx="1757743" cy="211897"/>
          </a:xfrm>
          <a:prstGeom prst="rect">
            <a:avLst/>
          </a:prstGeom>
        </p:spPr>
        <p:txBody>
          <a:bodyPr anchor="t" rtlCol="false" tIns="0" lIns="0" bIns="0" rIns="0">
            <a:spAutoFit/>
          </a:bodyPr>
          <a:lstStyle/>
          <a:p>
            <a:pPr algn="l">
              <a:lnSpc>
                <a:spcPts val="1626"/>
              </a:lnSpc>
            </a:pPr>
            <a:r>
              <a:rPr lang="en-US" sz="1505">
                <a:solidFill>
                  <a:srgbClr val="000000"/>
                </a:solidFill>
                <a:latin typeface="Now"/>
                <a:ea typeface="Now"/>
                <a:cs typeface="Now"/>
                <a:sym typeface="Now"/>
              </a:rPr>
              <a:t>Colección</a:t>
            </a:r>
          </a:p>
        </p:txBody>
      </p:sp>
      <p:sp>
        <p:nvSpPr>
          <p:cNvPr name="TextBox 46" id="46"/>
          <p:cNvSpPr txBox="true"/>
          <p:nvPr/>
        </p:nvSpPr>
        <p:spPr>
          <a:xfrm rot="0">
            <a:off x="1738806" y="3082139"/>
            <a:ext cx="2248794" cy="271729"/>
          </a:xfrm>
          <a:prstGeom prst="rect">
            <a:avLst/>
          </a:prstGeom>
        </p:spPr>
        <p:txBody>
          <a:bodyPr anchor="t" rtlCol="false" tIns="0" lIns="0" bIns="0" rIns="0">
            <a:spAutoFit/>
          </a:bodyPr>
          <a:lstStyle/>
          <a:p>
            <a:pPr algn="l">
              <a:lnSpc>
                <a:spcPts val="2080"/>
              </a:lnSpc>
            </a:pPr>
            <a:r>
              <a:rPr lang="en-US" sz="1926" b="true">
                <a:solidFill>
                  <a:srgbClr val="000000"/>
                </a:solidFill>
                <a:latin typeface="Now Bold"/>
                <a:ea typeface="Now Bold"/>
                <a:cs typeface="Now Bold"/>
                <a:sym typeface="Now Bold"/>
              </a:rPr>
              <a:t>UID</a:t>
            </a:r>
          </a:p>
        </p:txBody>
      </p:sp>
      <p:sp>
        <p:nvSpPr>
          <p:cNvPr name="TextBox 47" id="47"/>
          <p:cNvSpPr txBox="true"/>
          <p:nvPr/>
        </p:nvSpPr>
        <p:spPr>
          <a:xfrm rot="0">
            <a:off x="1746481" y="3320922"/>
            <a:ext cx="1427447" cy="179815"/>
          </a:xfrm>
          <a:prstGeom prst="rect">
            <a:avLst/>
          </a:prstGeom>
        </p:spPr>
        <p:txBody>
          <a:bodyPr anchor="t" rtlCol="false" tIns="0" lIns="0" bIns="0" rIns="0">
            <a:spAutoFit/>
          </a:bodyPr>
          <a:lstStyle/>
          <a:p>
            <a:pPr algn="l">
              <a:lnSpc>
                <a:spcPts val="1320"/>
              </a:lnSpc>
            </a:pPr>
            <a:r>
              <a:rPr lang="en-US" sz="1222">
                <a:solidFill>
                  <a:srgbClr val="000000"/>
                </a:solidFill>
                <a:latin typeface="Now"/>
                <a:ea typeface="Now"/>
                <a:cs typeface="Now"/>
                <a:sym typeface="Now"/>
              </a:rPr>
              <a:t>Documento</a:t>
            </a:r>
          </a:p>
        </p:txBody>
      </p:sp>
      <p:sp>
        <p:nvSpPr>
          <p:cNvPr name="TextBox 48" id="48"/>
          <p:cNvSpPr txBox="true"/>
          <p:nvPr/>
        </p:nvSpPr>
        <p:spPr>
          <a:xfrm rot="0">
            <a:off x="5958324" y="2250471"/>
            <a:ext cx="2769141" cy="335155"/>
          </a:xfrm>
          <a:prstGeom prst="rect">
            <a:avLst/>
          </a:prstGeom>
        </p:spPr>
        <p:txBody>
          <a:bodyPr anchor="t" rtlCol="false" tIns="0" lIns="0" bIns="0" rIns="0">
            <a:spAutoFit/>
          </a:bodyPr>
          <a:lstStyle/>
          <a:p>
            <a:pPr algn="l">
              <a:lnSpc>
                <a:spcPts val="2561"/>
              </a:lnSpc>
            </a:pPr>
            <a:r>
              <a:rPr lang="en-US" sz="2371" b="true">
                <a:solidFill>
                  <a:srgbClr val="000000"/>
                </a:solidFill>
                <a:latin typeface="Now Bold"/>
                <a:ea typeface="Now Bold"/>
                <a:cs typeface="Now Bold"/>
                <a:sym typeface="Now Bold"/>
              </a:rPr>
              <a:t>Pets</a:t>
            </a:r>
          </a:p>
        </p:txBody>
      </p:sp>
      <p:sp>
        <p:nvSpPr>
          <p:cNvPr name="TextBox 49" id="49"/>
          <p:cNvSpPr txBox="true"/>
          <p:nvPr/>
        </p:nvSpPr>
        <p:spPr>
          <a:xfrm rot="0">
            <a:off x="5393013" y="3631465"/>
            <a:ext cx="1700305"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owner</a:t>
            </a:r>
          </a:p>
        </p:txBody>
      </p:sp>
      <p:sp>
        <p:nvSpPr>
          <p:cNvPr name="TextBox 50" id="50"/>
          <p:cNvSpPr txBox="true"/>
          <p:nvPr/>
        </p:nvSpPr>
        <p:spPr>
          <a:xfrm rot="0">
            <a:off x="7093319" y="3631465"/>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51" id="51"/>
          <p:cNvSpPr txBox="true"/>
          <p:nvPr/>
        </p:nvSpPr>
        <p:spPr>
          <a:xfrm rot="0">
            <a:off x="5402465" y="4075217"/>
            <a:ext cx="1682021"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petName</a:t>
            </a:r>
          </a:p>
        </p:txBody>
      </p:sp>
      <p:sp>
        <p:nvSpPr>
          <p:cNvPr name="TextBox 52" id="52"/>
          <p:cNvSpPr txBox="true"/>
          <p:nvPr/>
        </p:nvSpPr>
        <p:spPr>
          <a:xfrm rot="0">
            <a:off x="7084485" y="4075217"/>
            <a:ext cx="1699688"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53" id="53"/>
          <p:cNvSpPr txBox="true"/>
          <p:nvPr/>
        </p:nvSpPr>
        <p:spPr>
          <a:xfrm rot="0">
            <a:off x="5393013" y="4518969"/>
            <a:ext cx="1557380"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petType</a:t>
            </a:r>
          </a:p>
        </p:txBody>
      </p:sp>
      <p:sp>
        <p:nvSpPr>
          <p:cNvPr name="TextBox 54" id="54"/>
          <p:cNvSpPr txBox="true"/>
          <p:nvPr/>
        </p:nvSpPr>
        <p:spPr>
          <a:xfrm rot="0">
            <a:off x="7262287" y="4518969"/>
            <a:ext cx="151243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55" id="55"/>
          <p:cNvSpPr txBox="true"/>
          <p:nvPr/>
        </p:nvSpPr>
        <p:spPr>
          <a:xfrm rot="0">
            <a:off x="5393013" y="4962720"/>
            <a:ext cx="3381708"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petBreed</a:t>
            </a:r>
          </a:p>
        </p:txBody>
      </p:sp>
      <p:sp>
        <p:nvSpPr>
          <p:cNvPr name="TextBox 56" id="56"/>
          <p:cNvSpPr txBox="true"/>
          <p:nvPr/>
        </p:nvSpPr>
        <p:spPr>
          <a:xfrm rot="0">
            <a:off x="7166916" y="4962720"/>
            <a:ext cx="1607805"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57" id="57"/>
          <p:cNvSpPr txBox="true"/>
          <p:nvPr/>
        </p:nvSpPr>
        <p:spPr>
          <a:xfrm rot="0">
            <a:off x="5393013" y="5406472"/>
            <a:ext cx="1472536"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birthDate</a:t>
            </a:r>
          </a:p>
        </p:txBody>
      </p:sp>
      <p:sp>
        <p:nvSpPr>
          <p:cNvPr name="TextBox 58" id="58"/>
          <p:cNvSpPr txBox="true"/>
          <p:nvPr/>
        </p:nvSpPr>
        <p:spPr>
          <a:xfrm rot="0">
            <a:off x="7083867" y="5406472"/>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timestamp</a:t>
            </a:r>
          </a:p>
        </p:txBody>
      </p:sp>
      <p:sp>
        <p:nvSpPr>
          <p:cNvPr name="TextBox 59" id="59"/>
          <p:cNvSpPr txBox="true"/>
          <p:nvPr/>
        </p:nvSpPr>
        <p:spPr>
          <a:xfrm rot="0">
            <a:off x="5393013" y="5850224"/>
            <a:ext cx="2141884"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petImageUrl</a:t>
            </a:r>
          </a:p>
        </p:txBody>
      </p:sp>
      <p:sp>
        <p:nvSpPr>
          <p:cNvPr name="TextBox 60" id="60"/>
          <p:cNvSpPr txBox="true"/>
          <p:nvPr/>
        </p:nvSpPr>
        <p:spPr>
          <a:xfrm rot="0">
            <a:off x="7744421" y="5850224"/>
            <a:ext cx="1030300"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61" id="61"/>
          <p:cNvSpPr txBox="true"/>
          <p:nvPr/>
        </p:nvSpPr>
        <p:spPr>
          <a:xfrm rot="0">
            <a:off x="5967775" y="2554581"/>
            <a:ext cx="1757743" cy="211897"/>
          </a:xfrm>
          <a:prstGeom prst="rect">
            <a:avLst/>
          </a:prstGeom>
        </p:spPr>
        <p:txBody>
          <a:bodyPr anchor="t" rtlCol="false" tIns="0" lIns="0" bIns="0" rIns="0">
            <a:spAutoFit/>
          </a:bodyPr>
          <a:lstStyle/>
          <a:p>
            <a:pPr algn="l">
              <a:lnSpc>
                <a:spcPts val="1626"/>
              </a:lnSpc>
            </a:pPr>
            <a:r>
              <a:rPr lang="en-US" sz="1505">
                <a:solidFill>
                  <a:srgbClr val="000000"/>
                </a:solidFill>
                <a:latin typeface="Now"/>
                <a:ea typeface="Now"/>
                <a:cs typeface="Now"/>
                <a:sym typeface="Now"/>
              </a:rPr>
              <a:t>Colección</a:t>
            </a:r>
          </a:p>
        </p:txBody>
      </p:sp>
      <p:sp>
        <p:nvSpPr>
          <p:cNvPr name="TextBox 62" id="62"/>
          <p:cNvSpPr txBox="true"/>
          <p:nvPr/>
        </p:nvSpPr>
        <p:spPr>
          <a:xfrm rot="0">
            <a:off x="5850801" y="3077537"/>
            <a:ext cx="2248794" cy="276332"/>
          </a:xfrm>
          <a:prstGeom prst="rect">
            <a:avLst/>
          </a:prstGeom>
        </p:spPr>
        <p:txBody>
          <a:bodyPr anchor="t" rtlCol="false" tIns="0" lIns="0" bIns="0" rIns="0">
            <a:spAutoFit/>
          </a:bodyPr>
          <a:lstStyle/>
          <a:p>
            <a:pPr algn="l">
              <a:lnSpc>
                <a:spcPts val="2080"/>
              </a:lnSpc>
            </a:pPr>
            <a:r>
              <a:rPr lang="en-US" sz="1926" b="true">
                <a:solidFill>
                  <a:srgbClr val="000000"/>
                </a:solidFill>
                <a:latin typeface="Now Bold"/>
                <a:ea typeface="Now Bold"/>
                <a:cs typeface="Now Bold"/>
                <a:sym typeface="Now Bold"/>
              </a:rPr>
              <a:t>ID</a:t>
            </a:r>
          </a:p>
        </p:txBody>
      </p:sp>
      <p:sp>
        <p:nvSpPr>
          <p:cNvPr name="TextBox 63" id="63"/>
          <p:cNvSpPr txBox="true"/>
          <p:nvPr/>
        </p:nvSpPr>
        <p:spPr>
          <a:xfrm rot="0">
            <a:off x="5858476" y="3320922"/>
            <a:ext cx="1427447" cy="179815"/>
          </a:xfrm>
          <a:prstGeom prst="rect">
            <a:avLst/>
          </a:prstGeom>
        </p:spPr>
        <p:txBody>
          <a:bodyPr anchor="t" rtlCol="false" tIns="0" lIns="0" bIns="0" rIns="0">
            <a:spAutoFit/>
          </a:bodyPr>
          <a:lstStyle/>
          <a:p>
            <a:pPr algn="l">
              <a:lnSpc>
                <a:spcPts val="1320"/>
              </a:lnSpc>
            </a:pPr>
            <a:r>
              <a:rPr lang="en-US" sz="1222">
                <a:solidFill>
                  <a:srgbClr val="000000"/>
                </a:solidFill>
                <a:latin typeface="Now"/>
                <a:ea typeface="Now"/>
                <a:cs typeface="Now"/>
                <a:sym typeface="Now"/>
              </a:rPr>
              <a:t>Documento</a:t>
            </a:r>
          </a:p>
        </p:txBody>
      </p:sp>
      <p:sp>
        <p:nvSpPr>
          <p:cNvPr name="TextBox 64" id="64"/>
          <p:cNvSpPr txBox="true"/>
          <p:nvPr/>
        </p:nvSpPr>
        <p:spPr>
          <a:xfrm rot="0">
            <a:off x="10070319" y="2247647"/>
            <a:ext cx="2769141" cy="337979"/>
          </a:xfrm>
          <a:prstGeom prst="rect">
            <a:avLst/>
          </a:prstGeom>
        </p:spPr>
        <p:txBody>
          <a:bodyPr anchor="t" rtlCol="false" tIns="0" lIns="0" bIns="0" rIns="0">
            <a:spAutoFit/>
          </a:bodyPr>
          <a:lstStyle/>
          <a:p>
            <a:pPr algn="l">
              <a:lnSpc>
                <a:spcPts val="2561"/>
              </a:lnSpc>
            </a:pPr>
            <a:r>
              <a:rPr lang="en-US" sz="2371" b="true">
                <a:solidFill>
                  <a:srgbClr val="000000"/>
                </a:solidFill>
                <a:latin typeface="Now Bold"/>
                <a:ea typeface="Now Bold"/>
                <a:cs typeface="Now Bold"/>
                <a:sym typeface="Now Bold"/>
              </a:rPr>
              <a:t>Posts</a:t>
            </a:r>
          </a:p>
        </p:txBody>
      </p:sp>
      <p:sp>
        <p:nvSpPr>
          <p:cNvPr name="TextBox 65" id="65"/>
          <p:cNvSpPr txBox="true"/>
          <p:nvPr/>
        </p:nvSpPr>
        <p:spPr>
          <a:xfrm rot="0">
            <a:off x="9505009" y="3631465"/>
            <a:ext cx="1700305"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owner</a:t>
            </a:r>
          </a:p>
        </p:txBody>
      </p:sp>
      <p:sp>
        <p:nvSpPr>
          <p:cNvPr name="TextBox 66" id="66"/>
          <p:cNvSpPr txBox="true"/>
          <p:nvPr/>
        </p:nvSpPr>
        <p:spPr>
          <a:xfrm rot="0">
            <a:off x="11205314" y="3631465"/>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67" id="67"/>
          <p:cNvSpPr txBox="true"/>
          <p:nvPr/>
        </p:nvSpPr>
        <p:spPr>
          <a:xfrm rot="0">
            <a:off x="9514460" y="4075217"/>
            <a:ext cx="1682021"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petName</a:t>
            </a:r>
          </a:p>
        </p:txBody>
      </p:sp>
      <p:sp>
        <p:nvSpPr>
          <p:cNvPr name="TextBox 68" id="68"/>
          <p:cNvSpPr txBox="true"/>
          <p:nvPr/>
        </p:nvSpPr>
        <p:spPr>
          <a:xfrm rot="0">
            <a:off x="11196480" y="4075217"/>
            <a:ext cx="1699688"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69" id="69"/>
          <p:cNvSpPr txBox="true"/>
          <p:nvPr/>
        </p:nvSpPr>
        <p:spPr>
          <a:xfrm rot="0">
            <a:off x="9505009" y="4518969"/>
            <a:ext cx="1557380"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petType</a:t>
            </a:r>
          </a:p>
        </p:txBody>
      </p:sp>
      <p:sp>
        <p:nvSpPr>
          <p:cNvPr name="TextBox 70" id="70"/>
          <p:cNvSpPr txBox="true"/>
          <p:nvPr/>
        </p:nvSpPr>
        <p:spPr>
          <a:xfrm rot="0">
            <a:off x="11374282" y="4518969"/>
            <a:ext cx="151243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71" id="71"/>
          <p:cNvSpPr txBox="true"/>
          <p:nvPr/>
        </p:nvSpPr>
        <p:spPr>
          <a:xfrm rot="0">
            <a:off x="9505009" y="4962720"/>
            <a:ext cx="3381708"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petBreed</a:t>
            </a:r>
          </a:p>
        </p:txBody>
      </p:sp>
      <p:sp>
        <p:nvSpPr>
          <p:cNvPr name="TextBox 72" id="72"/>
          <p:cNvSpPr txBox="true"/>
          <p:nvPr/>
        </p:nvSpPr>
        <p:spPr>
          <a:xfrm rot="0">
            <a:off x="11278911" y="4962720"/>
            <a:ext cx="1607805"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73" id="73"/>
          <p:cNvSpPr txBox="true"/>
          <p:nvPr/>
        </p:nvSpPr>
        <p:spPr>
          <a:xfrm rot="0">
            <a:off x="9505009" y="5406472"/>
            <a:ext cx="1472536"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birthDate</a:t>
            </a:r>
          </a:p>
        </p:txBody>
      </p:sp>
      <p:sp>
        <p:nvSpPr>
          <p:cNvPr name="TextBox 74" id="74"/>
          <p:cNvSpPr txBox="true"/>
          <p:nvPr/>
        </p:nvSpPr>
        <p:spPr>
          <a:xfrm rot="0">
            <a:off x="11195863" y="5406472"/>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timestamp</a:t>
            </a:r>
          </a:p>
        </p:txBody>
      </p:sp>
      <p:sp>
        <p:nvSpPr>
          <p:cNvPr name="TextBox 75" id="75"/>
          <p:cNvSpPr txBox="true"/>
          <p:nvPr/>
        </p:nvSpPr>
        <p:spPr>
          <a:xfrm rot="0">
            <a:off x="9505009" y="5850224"/>
            <a:ext cx="2141884"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petImageUrl</a:t>
            </a:r>
          </a:p>
        </p:txBody>
      </p:sp>
      <p:sp>
        <p:nvSpPr>
          <p:cNvPr name="TextBox 76" id="76"/>
          <p:cNvSpPr txBox="true"/>
          <p:nvPr/>
        </p:nvSpPr>
        <p:spPr>
          <a:xfrm rot="0">
            <a:off x="11856416" y="5850224"/>
            <a:ext cx="1030300"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77" id="77"/>
          <p:cNvSpPr txBox="true"/>
          <p:nvPr/>
        </p:nvSpPr>
        <p:spPr>
          <a:xfrm rot="0">
            <a:off x="10079770" y="2554581"/>
            <a:ext cx="1757743" cy="211897"/>
          </a:xfrm>
          <a:prstGeom prst="rect">
            <a:avLst/>
          </a:prstGeom>
        </p:spPr>
        <p:txBody>
          <a:bodyPr anchor="t" rtlCol="false" tIns="0" lIns="0" bIns="0" rIns="0">
            <a:spAutoFit/>
          </a:bodyPr>
          <a:lstStyle/>
          <a:p>
            <a:pPr algn="l">
              <a:lnSpc>
                <a:spcPts val="1626"/>
              </a:lnSpc>
            </a:pPr>
            <a:r>
              <a:rPr lang="en-US" sz="1505">
                <a:solidFill>
                  <a:srgbClr val="000000"/>
                </a:solidFill>
                <a:latin typeface="Now"/>
                <a:ea typeface="Now"/>
                <a:cs typeface="Now"/>
                <a:sym typeface="Now"/>
              </a:rPr>
              <a:t>Colección</a:t>
            </a:r>
          </a:p>
        </p:txBody>
      </p:sp>
      <p:sp>
        <p:nvSpPr>
          <p:cNvPr name="TextBox 78" id="78"/>
          <p:cNvSpPr txBox="true"/>
          <p:nvPr/>
        </p:nvSpPr>
        <p:spPr>
          <a:xfrm rot="0">
            <a:off x="9962796" y="3077537"/>
            <a:ext cx="2248794" cy="276332"/>
          </a:xfrm>
          <a:prstGeom prst="rect">
            <a:avLst/>
          </a:prstGeom>
        </p:spPr>
        <p:txBody>
          <a:bodyPr anchor="t" rtlCol="false" tIns="0" lIns="0" bIns="0" rIns="0">
            <a:spAutoFit/>
          </a:bodyPr>
          <a:lstStyle/>
          <a:p>
            <a:pPr algn="l">
              <a:lnSpc>
                <a:spcPts val="2080"/>
              </a:lnSpc>
            </a:pPr>
            <a:r>
              <a:rPr lang="en-US" sz="1926" b="true">
                <a:solidFill>
                  <a:srgbClr val="000000"/>
                </a:solidFill>
                <a:latin typeface="Now Bold"/>
                <a:ea typeface="Now Bold"/>
                <a:cs typeface="Now Bold"/>
                <a:sym typeface="Now Bold"/>
              </a:rPr>
              <a:t>ID</a:t>
            </a:r>
          </a:p>
        </p:txBody>
      </p:sp>
      <p:sp>
        <p:nvSpPr>
          <p:cNvPr name="TextBox 79" id="79"/>
          <p:cNvSpPr txBox="true"/>
          <p:nvPr/>
        </p:nvSpPr>
        <p:spPr>
          <a:xfrm rot="0">
            <a:off x="9970471" y="3320922"/>
            <a:ext cx="1427447" cy="179815"/>
          </a:xfrm>
          <a:prstGeom prst="rect">
            <a:avLst/>
          </a:prstGeom>
        </p:spPr>
        <p:txBody>
          <a:bodyPr anchor="t" rtlCol="false" tIns="0" lIns="0" bIns="0" rIns="0">
            <a:spAutoFit/>
          </a:bodyPr>
          <a:lstStyle/>
          <a:p>
            <a:pPr algn="l">
              <a:lnSpc>
                <a:spcPts val="1320"/>
              </a:lnSpc>
            </a:pPr>
            <a:r>
              <a:rPr lang="en-US" sz="1222">
                <a:solidFill>
                  <a:srgbClr val="000000"/>
                </a:solidFill>
                <a:latin typeface="Now"/>
                <a:ea typeface="Now"/>
                <a:cs typeface="Now"/>
                <a:sym typeface="Now"/>
              </a:rPr>
              <a:t>Documento</a:t>
            </a:r>
          </a:p>
        </p:txBody>
      </p:sp>
      <p:sp>
        <p:nvSpPr>
          <p:cNvPr name="TextBox 80" id="80"/>
          <p:cNvSpPr txBox="true"/>
          <p:nvPr/>
        </p:nvSpPr>
        <p:spPr>
          <a:xfrm rot="0">
            <a:off x="10060868" y="6611606"/>
            <a:ext cx="2769141" cy="335155"/>
          </a:xfrm>
          <a:prstGeom prst="rect">
            <a:avLst/>
          </a:prstGeom>
        </p:spPr>
        <p:txBody>
          <a:bodyPr anchor="t" rtlCol="false" tIns="0" lIns="0" bIns="0" rIns="0">
            <a:spAutoFit/>
          </a:bodyPr>
          <a:lstStyle/>
          <a:p>
            <a:pPr algn="l">
              <a:lnSpc>
                <a:spcPts val="2561"/>
              </a:lnSpc>
            </a:pPr>
            <a:r>
              <a:rPr lang="en-US" sz="2371" b="true">
                <a:solidFill>
                  <a:srgbClr val="000000"/>
                </a:solidFill>
                <a:latin typeface="Now Bold"/>
                <a:ea typeface="Now Bold"/>
                <a:cs typeface="Now Bold"/>
                <a:sym typeface="Now Bold"/>
              </a:rPr>
              <a:t>Comments</a:t>
            </a:r>
          </a:p>
        </p:txBody>
      </p:sp>
      <p:sp>
        <p:nvSpPr>
          <p:cNvPr name="TextBox 81" id="81"/>
          <p:cNvSpPr txBox="true"/>
          <p:nvPr/>
        </p:nvSpPr>
        <p:spPr>
          <a:xfrm rot="0">
            <a:off x="9495557" y="7992600"/>
            <a:ext cx="1700305"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userId</a:t>
            </a:r>
          </a:p>
        </p:txBody>
      </p:sp>
      <p:sp>
        <p:nvSpPr>
          <p:cNvPr name="TextBox 82" id="82"/>
          <p:cNvSpPr txBox="true"/>
          <p:nvPr/>
        </p:nvSpPr>
        <p:spPr>
          <a:xfrm rot="0">
            <a:off x="11195863" y="7992600"/>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83" id="83"/>
          <p:cNvSpPr txBox="true"/>
          <p:nvPr/>
        </p:nvSpPr>
        <p:spPr>
          <a:xfrm rot="0">
            <a:off x="9505009" y="8436352"/>
            <a:ext cx="1682021"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comment</a:t>
            </a:r>
          </a:p>
        </p:txBody>
      </p:sp>
      <p:sp>
        <p:nvSpPr>
          <p:cNvPr name="TextBox 84" id="84"/>
          <p:cNvSpPr txBox="true"/>
          <p:nvPr/>
        </p:nvSpPr>
        <p:spPr>
          <a:xfrm rot="0">
            <a:off x="11187029" y="8436352"/>
            <a:ext cx="1699688"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85" id="85"/>
          <p:cNvSpPr txBox="true"/>
          <p:nvPr/>
        </p:nvSpPr>
        <p:spPr>
          <a:xfrm rot="0">
            <a:off x="9495557" y="8880104"/>
            <a:ext cx="1557380"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timestamp</a:t>
            </a:r>
          </a:p>
        </p:txBody>
      </p:sp>
      <p:sp>
        <p:nvSpPr>
          <p:cNvPr name="TextBox 86" id="86"/>
          <p:cNvSpPr txBox="true"/>
          <p:nvPr/>
        </p:nvSpPr>
        <p:spPr>
          <a:xfrm rot="0">
            <a:off x="11364831" y="8880104"/>
            <a:ext cx="151243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timestamp</a:t>
            </a:r>
          </a:p>
        </p:txBody>
      </p:sp>
      <p:sp>
        <p:nvSpPr>
          <p:cNvPr name="TextBox 87" id="87"/>
          <p:cNvSpPr txBox="true"/>
          <p:nvPr/>
        </p:nvSpPr>
        <p:spPr>
          <a:xfrm rot="0">
            <a:off x="10070319" y="6915716"/>
            <a:ext cx="1757743" cy="211897"/>
          </a:xfrm>
          <a:prstGeom prst="rect">
            <a:avLst/>
          </a:prstGeom>
        </p:spPr>
        <p:txBody>
          <a:bodyPr anchor="t" rtlCol="false" tIns="0" lIns="0" bIns="0" rIns="0">
            <a:spAutoFit/>
          </a:bodyPr>
          <a:lstStyle/>
          <a:p>
            <a:pPr algn="l">
              <a:lnSpc>
                <a:spcPts val="1626"/>
              </a:lnSpc>
            </a:pPr>
            <a:r>
              <a:rPr lang="en-US" sz="1505">
                <a:solidFill>
                  <a:srgbClr val="000000"/>
                </a:solidFill>
                <a:latin typeface="Now"/>
                <a:ea typeface="Now"/>
                <a:cs typeface="Now"/>
                <a:sym typeface="Now"/>
              </a:rPr>
              <a:t>Sub-Colección</a:t>
            </a:r>
          </a:p>
        </p:txBody>
      </p:sp>
      <p:sp>
        <p:nvSpPr>
          <p:cNvPr name="TextBox 88" id="88"/>
          <p:cNvSpPr txBox="true"/>
          <p:nvPr/>
        </p:nvSpPr>
        <p:spPr>
          <a:xfrm rot="0">
            <a:off x="9953345" y="7438672"/>
            <a:ext cx="2248794" cy="276332"/>
          </a:xfrm>
          <a:prstGeom prst="rect">
            <a:avLst/>
          </a:prstGeom>
        </p:spPr>
        <p:txBody>
          <a:bodyPr anchor="t" rtlCol="false" tIns="0" lIns="0" bIns="0" rIns="0">
            <a:spAutoFit/>
          </a:bodyPr>
          <a:lstStyle/>
          <a:p>
            <a:pPr algn="l">
              <a:lnSpc>
                <a:spcPts val="2080"/>
              </a:lnSpc>
            </a:pPr>
            <a:r>
              <a:rPr lang="en-US" sz="1926" b="true">
                <a:solidFill>
                  <a:srgbClr val="000000"/>
                </a:solidFill>
                <a:latin typeface="Now Bold"/>
                <a:ea typeface="Now Bold"/>
                <a:cs typeface="Now Bold"/>
                <a:sym typeface="Now Bold"/>
              </a:rPr>
              <a:t>ID</a:t>
            </a:r>
          </a:p>
        </p:txBody>
      </p:sp>
      <p:sp>
        <p:nvSpPr>
          <p:cNvPr name="TextBox 89" id="89"/>
          <p:cNvSpPr txBox="true"/>
          <p:nvPr/>
        </p:nvSpPr>
        <p:spPr>
          <a:xfrm rot="0">
            <a:off x="9961020" y="7682057"/>
            <a:ext cx="1427447" cy="179815"/>
          </a:xfrm>
          <a:prstGeom prst="rect">
            <a:avLst/>
          </a:prstGeom>
        </p:spPr>
        <p:txBody>
          <a:bodyPr anchor="t" rtlCol="false" tIns="0" lIns="0" bIns="0" rIns="0">
            <a:spAutoFit/>
          </a:bodyPr>
          <a:lstStyle/>
          <a:p>
            <a:pPr algn="l">
              <a:lnSpc>
                <a:spcPts val="1320"/>
              </a:lnSpc>
            </a:pPr>
            <a:r>
              <a:rPr lang="en-US" sz="1222">
                <a:solidFill>
                  <a:srgbClr val="000000"/>
                </a:solidFill>
                <a:latin typeface="Now"/>
                <a:ea typeface="Now"/>
                <a:cs typeface="Now"/>
                <a:sym typeface="Now"/>
              </a:rPr>
              <a:t>Documento</a:t>
            </a:r>
          </a:p>
        </p:txBody>
      </p:sp>
      <p:sp>
        <p:nvSpPr>
          <p:cNvPr name="TextBox 90" id="90"/>
          <p:cNvSpPr txBox="true"/>
          <p:nvPr/>
        </p:nvSpPr>
        <p:spPr>
          <a:xfrm rot="0">
            <a:off x="14182314" y="2241019"/>
            <a:ext cx="2769141" cy="335155"/>
          </a:xfrm>
          <a:prstGeom prst="rect">
            <a:avLst/>
          </a:prstGeom>
        </p:spPr>
        <p:txBody>
          <a:bodyPr anchor="t" rtlCol="false" tIns="0" lIns="0" bIns="0" rIns="0">
            <a:spAutoFit/>
          </a:bodyPr>
          <a:lstStyle/>
          <a:p>
            <a:pPr algn="l">
              <a:lnSpc>
                <a:spcPts val="2561"/>
              </a:lnSpc>
            </a:pPr>
            <a:r>
              <a:rPr lang="en-US" sz="2371" b="true">
                <a:solidFill>
                  <a:srgbClr val="000000"/>
                </a:solidFill>
                <a:latin typeface="Now Bold"/>
                <a:ea typeface="Now Bold"/>
                <a:cs typeface="Now Bold"/>
                <a:sym typeface="Now Bold"/>
              </a:rPr>
              <a:t>Notifications</a:t>
            </a:r>
          </a:p>
        </p:txBody>
      </p:sp>
      <p:sp>
        <p:nvSpPr>
          <p:cNvPr name="TextBox 91" id="91"/>
          <p:cNvSpPr txBox="true"/>
          <p:nvPr/>
        </p:nvSpPr>
        <p:spPr>
          <a:xfrm rot="0">
            <a:off x="13617004" y="3622014"/>
            <a:ext cx="1700305"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postId</a:t>
            </a:r>
          </a:p>
        </p:txBody>
      </p:sp>
      <p:sp>
        <p:nvSpPr>
          <p:cNvPr name="TextBox 92" id="92"/>
          <p:cNvSpPr txBox="true"/>
          <p:nvPr/>
        </p:nvSpPr>
        <p:spPr>
          <a:xfrm rot="0">
            <a:off x="15317309" y="3622014"/>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93" id="93"/>
          <p:cNvSpPr txBox="true"/>
          <p:nvPr/>
        </p:nvSpPr>
        <p:spPr>
          <a:xfrm rot="0">
            <a:off x="13626455" y="4065766"/>
            <a:ext cx="1682021"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recipient</a:t>
            </a:r>
          </a:p>
        </p:txBody>
      </p:sp>
      <p:sp>
        <p:nvSpPr>
          <p:cNvPr name="TextBox 94" id="94"/>
          <p:cNvSpPr txBox="true"/>
          <p:nvPr/>
        </p:nvSpPr>
        <p:spPr>
          <a:xfrm rot="0">
            <a:off x="15308476" y="4065766"/>
            <a:ext cx="1699688"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95" id="95"/>
          <p:cNvSpPr txBox="true"/>
          <p:nvPr/>
        </p:nvSpPr>
        <p:spPr>
          <a:xfrm rot="0">
            <a:off x="13617004" y="4509517"/>
            <a:ext cx="1557380"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sender</a:t>
            </a:r>
          </a:p>
        </p:txBody>
      </p:sp>
      <p:sp>
        <p:nvSpPr>
          <p:cNvPr name="TextBox 96" id="96"/>
          <p:cNvSpPr txBox="true"/>
          <p:nvPr/>
        </p:nvSpPr>
        <p:spPr>
          <a:xfrm rot="0">
            <a:off x="15486277" y="4509517"/>
            <a:ext cx="151243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97" id="97"/>
          <p:cNvSpPr txBox="true"/>
          <p:nvPr/>
        </p:nvSpPr>
        <p:spPr>
          <a:xfrm rot="0">
            <a:off x="13617004" y="4953269"/>
            <a:ext cx="3381708"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type</a:t>
            </a:r>
          </a:p>
        </p:txBody>
      </p:sp>
      <p:sp>
        <p:nvSpPr>
          <p:cNvPr name="TextBox 98" id="98"/>
          <p:cNvSpPr txBox="true"/>
          <p:nvPr/>
        </p:nvSpPr>
        <p:spPr>
          <a:xfrm rot="0">
            <a:off x="15390906" y="4953269"/>
            <a:ext cx="1607805"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99" id="99"/>
          <p:cNvSpPr txBox="true"/>
          <p:nvPr/>
        </p:nvSpPr>
        <p:spPr>
          <a:xfrm rot="0">
            <a:off x="13617004" y="5397021"/>
            <a:ext cx="1472536"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timestamp</a:t>
            </a:r>
          </a:p>
        </p:txBody>
      </p:sp>
      <p:sp>
        <p:nvSpPr>
          <p:cNvPr name="TextBox 100" id="100"/>
          <p:cNvSpPr txBox="true"/>
          <p:nvPr/>
        </p:nvSpPr>
        <p:spPr>
          <a:xfrm rot="0">
            <a:off x="15307858" y="5397021"/>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timestamp</a:t>
            </a:r>
          </a:p>
        </p:txBody>
      </p:sp>
      <p:sp>
        <p:nvSpPr>
          <p:cNvPr name="TextBox 101" id="101"/>
          <p:cNvSpPr txBox="true"/>
          <p:nvPr/>
        </p:nvSpPr>
        <p:spPr>
          <a:xfrm rot="0">
            <a:off x="13617004" y="5840773"/>
            <a:ext cx="2141884"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isRead</a:t>
            </a:r>
          </a:p>
        </p:txBody>
      </p:sp>
      <p:sp>
        <p:nvSpPr>
          <p:cNvPr name="TextBox 102" id="102"/>
          <p:cNvSpPr txBox="true"/>
          <p:nvPr/>
        </p:nvSpPr>
        <p:spPr>
          <a:xfrm rot="0">
            <a:off x="15968411" y="5840773"/>
            <a:ext cx="1030300"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boolean</a:t>
            </a:r>
          </a:p>
        </p:txBody>
      </p:sp>
      <p:sp>
        <p:nvSpPr>
          <p:cNvPr name="TextBox 103" id="103"/>
          <p:cNvSpPr txBox="true"/>
          <p:nvPr/>
        </p:nvSpPr>
        <p:spPr>
          <a:xfrm rot="0">
            <a:off x="14191766" y="2545130"/>
            <a:ext cx="1757743" cy="211897"/>
          </a:xfrm>
          <a:prstGeom prst="rect">
            <a:avLst/>
          </a:prstGeom>
        </p:spPr>
        <p:txBody>
          <a:bodyPr anchor="t" rtlCol="false" tIns="0" lIns="0" bIns="0" rIns="0">
            <a:spAutoFit/>
          </a:bodyPr>
          <a:lstStyle/>
          <a:p>
            <a:pPr algn="l">
              <a:lnSpc>
                <a:spcPts val="1626"/>
              </a:lnSpc>
            </a:pPr>
            <a:r>
              <a:rPr lang="en-US" sz="1505">
                <a:solidFill>
                  <a:srgbClr val="000000"/>
                </a:solidFill>
                <a:latin typeface="Now"/>
                <a:ea typeface="Now"/>
                <a:cs typeface="Now"/>
                <a:sym typeface="Now"/>
              </a:rPr>
              <a:t>Colección</a:t>
            </a:r>
          </a:p>
        </p:txBody>
      </p:sp>
      <p:sp>
        <p:nvSpPr>
          <p:cNvPr name="TextBox 104" id="104"/>
          <p:cNvSpPr txBox="true"/>
          <p:nvPr/>
        </p:nvSpPr>
        <p:spPr>
          <a:xfrm rot="0">
            <a:off x="14074791" y="3068086"/>
            <a:ext cx="2248794" cy="276332"/>
          </a:xfrm>
          <a:prstGeom prst="rect">
            <a:avLst/>
          </a:prstGeom>
        </p:spPr>
        <p:txBody>
          <a:bodyPr anchor="t" rtlCol="false" tIns="0" lIns="0" bIns="0" rIns="0">
            <a:spAutoFit/>
          </a:bodyPr>
          <a:lstStyle/>
          <a:p>
            <a:pPr algn="l">
              <a:lnSpc>
                <a:spcPts val="2080"/>
              </a:lnSpc>
            </a:pPr>
            <a:r>
              <a:rPr lang="en-US" sz="1926" b="true">
                <a:solidFill>
                  <a:srgbClr val="000000"/>
                </a:solidFill>
                <a:latin typeface="Now Bold"/>
                <a:ea typeface="Now Bold"/>
                <a:cs typeface="Now Bold"/>
                <a:sym typeface="Now Bold"/>
              </a:rPr>
              <a:t>ID</a:t>
            </a:r>
          </a:p>
        </p:txBody>
      </p:sp>
      <p:sp>
        <p:nvSpPr>
          <p:cNvPr name="TextBox 105" id="105"/>
          <p:cNvSpPr txBox="true"/>
          <p:nvPr/>
        </p:nvSpPr>
        <p:spPr>
          <a:xfrm rot="0">
            <a:off x="14082467" y="3311471"/>
            <a:ext cx="1427447" cy="179815"/>
          </a:xfrm>
          <a:prstGeom prst="rect">
            <a:avLst/>
          </a:prstGeom>
        </p:spPr>
        <p:txBody>
          <a:bodyPr anchor="t" rtlCol="false" tIns="0" lIns="0" bIns="0" rIns="0">
            <a:spAutoFit/>
          </a:bodyPr>
          <a:lstStyle/>
          <a:p>
            <a:pPr algn="l">
              <a:lnSpc>
                <a:spcPts val="1320"/>
              </a:lnSpc>
            </a:pPr>
            <a:r>
              <a:rPr lang="en-US" sz="1222">
                <a:solidFill>
                  <a:srgbClr val="000000"/>
                </a:solidFill>
                <a:latin typeface="Now"/>
                <a:ea typeface="Now"/>
                <a:cs typeface="Now"/>
                <a:sym typeface="Now"/>
              </a:rPr>
              <a:t>Documento</a:t>
            </a:r>
          </a:p>
        </p:txBody>
      </p:sp>
      <p:sp>
        <p:nvSpPr>
          <p:cNvPr name="TextBox 106" id="106"/>
          <p:cNvSpPr txBox="true"/>
          <p:nvPr/>
        </p:nvSpPr>
        <p:spPr>
          <a:xfrm rot="0">
            <a:off x="1281018" y="6295302"/>
            <a:ext cx="2141884" cy="340172"/>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rol</a:t>
            </a:r>
          </a:p>
        </p:txBody>
      </p:sp>
      <p:sp>
        <p:nvSpPr>
          <p:cNvPr name="TextBox 107" id="107"/>
          <p:cNvSpPr txBox="true"/>
          <p:nvPr/>
        </p:nvSpPr>
        <p:spPr>
          <a:xfrm rot="0">
            <a:off x="3632426" y="6295302"/>
            <a:ext cx="1030300"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108" id="108"/>
          <p:cNvSpPr txBox="true"/>
          <p:nvPr/>
        </p:nvSpPr>
        <p:spPr>
          <a:xfrm rot="0">
            <a:off x="5393013" y="6295302"/>
            <a:ext cx="2141884"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estado</a:t>
            </a:r>
          </a:p>
        </p:txBody>
      </p:sp>
      <p:sp>
        <p:nvSpPr>
          <p:cNvPr name="TextBox 109" id="109"/>
          <p:cNvSpPr txBox="true"/>
          <p:nvPr/>
        </p:nvSpPr>
        <p:spPr>
          <a:xfrm rot="0">
            <a:off x="7744421" y="6295302"/>
            <a:ext cx="1030300"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110" id="110"/>
          <p:cNvSpPr txBox="true"/>
          <p:nvPr/>
        </p:nvSpPr>
        <p:spPr>
          <a:xfrm rot="0">
            <a:off x="5402465" y="6740380"/>
            <a:ext cx="2141884"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vacunado</a:t>
            </a:r>
          </a:p>
        </p:txBody>
      </p:sp>
      <p:sp>
        <p:nvSpPr>
          <p:cNvPr name="TextBox 111" id="111"/>
          <p:cNvSpPr txBox="true"/>
          <p:nvPr/>
        </p:nvSpPr>
        <p:spPr>
          <a:xfrm rot="0">
            <a:off x="7753873" y="6740380"/>
            <a:ext cx="1030300" cy="340229"/>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boolean</a:t>
            </a:r>
          </a:p>
        </p:txBody>
      </p:sp>
      <p:sp>
        <p:nvSpPr>
          <p:cNvPr name="TextBox 112" id="112"/>
          <p:cNvSpPr txBox="true"/>
          <p:nvPr/>
        </p:nvSpPr>
        <p:spPr>
          <a:xfrm rot="0">
            <a:off x="5402465" y="7185384"/>
            <a:ext cx="2141884"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esterilizado</a:t>
            </a:r>
          </a:p>
        </p:txBody>
      </p:sp>
      <p:sp>
        <p:nvSpPr>
          <p:cNvPr name="TextBox 113" id="113"/>
          <p:cNvSpPr txBox="true"/>
          <p:nvPr/>
        </p:nvSpPr>
        <p:spPr>
          <a:xfrm rot="0">
            <a:off x="7753873" y="7185384"/>
            <a:ext cx="1030300" cy="340229"/>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boolean</a:t>
            </a:r>
          </a:p>
        </p:txBody>
      </p:sp>
      <p:sp>
        <p:nvSpPr>
          <p:cNvPr name="Freeform 114" id="114"/>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BD59"/>
        </a:solidFill>
      </p:bgPr>
    </p:bg>
    <p:spTree>
      <p:nvGrpSpPr>
        <p:cNvPr id="1" name=""/>
        <p:cNvGrpSpPr/>
        <p:nvPr/>
      </p:nvGrpSpPr>
      <p:grpSpPr>
        <a:xfrm>
          <a:off x="0" y="0"/>
          <a:ext cx="0" cy="0"/>
          <a:chOff x="0" y="0"/>
          <a:chExt cx="0" cy="0"/>
        </a:xfrm>
      </p:grpSpPr>
      <p:grpSp>
        <p:nvGrpSpPr>
          <p:cNvPr name="Group 2" id="2"/>
          <p:cNvGrpSpPr/>
          <p:nvPr/>
        </p:nvGrpSpPr>
        <p:grpSpPr>
          <a:xfrm rot="0">
            <a:off x="1029881" y="2122383"/>
            <a:ext cx="3893433" cy="5696676"/>
            <a:chOff x="0" y="0"/>
            <a:chExt cx="1729332" cy="2530272"/>
          </a:xfrm>
        </p:grpSpPr>
        <p:sp>
          <p:nvSpPr>
            <p:cNvPr name="Freeform 3" id="3"/>
            <p:cNvSpPr/>
            <p:nvPr/>
          </p:nvSpPr>
          <p:spPr>
            <a:xfrm flipH="false" flipV="false" rot="0">
              <a:off x="0" y="0"/>
              <a:ext cx="1729332" cy="2530272"/>
            </a:xfrm>
            <a:custGeom>
              <a:avLst/>
              <a:gdLst/>
              <a:ahLst/>
              <a:cxnLst/>
              <a:rect r="r" b="b" t="t" l="l"/>
              <a:pathLst>
                <a:path h="2530272" w="1729332">
                  <a:moveTo>
                    <a:pt x="49711" y="0"/>
                  </a:moveTo>
                  <a:lnTo>
                    <a:pt x="1679621" y="0"/>
                  </a:lnTo>
                  <a:cubicBezTo>
                    <a:pt x="1692805" y="0"/>
                    <a:pt x="1705449" y="5237"/>
                    <a:pt x="1714772" y="14560"/>
                  </a:cubicBezTo>
                  <a:cubicBezTo>
                    <a:pt x="1724095" y="23883"/>
                    <a:pt x="1729332" y="36527"/>
                    <a:pt x="1729332" y="49711"/>
                  </a:cubicBezTo>
                  <a:lnTo>
                    <a:pt x="1729332" y="2480561"/>
                  </a:lnTo>
                  <a:cubicBezTo>
                    <a:pt x="1729332" y="2508015"/>
                    <a:pt x="1707076" y="2530272"/>
                    <a:pt x="1679621" y="2530272"/>
                  </a:cubicBezTo>
                  <a:lnTo>
                    <a:pt x="49711" y="2530272"/>
                  </a:lnTo>
                  <a:cubicBezTo>
                    <a:pt x="22257" y="2530272"/>
                    <a:pt x="0" y="2508015"/>
                    <a:pt x="0" y="2480561"/>
                  </a:cubicBezTo>
                  <a:lnTo>
                    <a:pt x="0" y="49711"/>
                  </a:lnTo>
                  <a:cubicBezTo>
                    <a:pt x="0" y="22257"/>
                    <a:pt x="22257" y="0"/>
                    <a:pt x="49711" y="0"/>
                  </a:cubicBezTo>
                  <a:close/>
                </a:path>
              </a:pathLst>
            </a:custGeom>
            <a:solidFill>
              <a:srgbClr val="1E88E5"/>
            </a:solidFill>
            <a:ln w="19050" cap="rnd">
              <a:solidFill>
                <a:srgbClr val="000000"/>
              </a:solidFill>
              <a:prstDash val="solid"/>
              <a:round/>
            </a:ln>
          </p:spPr>
        </p:sp>
        <p:sp>
          <p:nvSpPr>
            <p:cNvPr name="TextBox 4" id="4"/>
            <p:cNvSpPr txBox="true"/>
            <p:nvPr/>
          </p:nvSpPr>
          <p:spPr>
            <a:xfrm>
              <a:off x="0" y="-38100"/>
              <a:ext cx="1729332" cy="2568372"/>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029881" y="598244"/>
            <a:ext cx="860912" cy="860912"/>
          </a:xfrm>
          <a:custGeom>
            <a:avLst/>
            <a:gdLst/>
            <a:ahLst/>
            <a:cxnLst/>
            <a:rect r="r" b="b" t="t" l="l"/>
            <a:pathLst>
              <a:path h="860912" w="860912">
                <a:moveTo>
                  <a:pt x="0" y="0"/>
                </a:moveTo>
                <a:lnTo>
                  <a:pt x="860913" y="0"/>
                </a:lnTo>
                <a:lnTo>
                  <a:pt x="860913" y="860912"/>
                </a:lnTo>
                <a:lnTo>
                  <a:pt x="0" y="860912"/>
                </a:lnTo>
                <a:lnTo>
                  <a:pt x="0" y="0"/>
                </a:lnTo>
                <a:close/>
              </a:path>
            </a:pathLst>
          </a:custGeom>
          <a:blipFill>
            <a:blip r:embed="rId2"/>
            <a:stretch>
              <a:fillRect l="0" t="0" r="0" b="0"/>
            </a:stretch>
          </a:blipFill>
        </p:spPr>
      </p:sp>
      <p:sp>
        <p:nvSpPr>
          <p:cNvPr name="Freeform 6" id="6"/>
          <p:cNvSpPr/>
          <p:nvPr/>
        </p:nvSpPr>
        <p:spPr>
          <a:xfrm flipH="false" flipV="false" rot="0">
            <a:off x="1224366" y="2167470"/>
            <a:ext cx="621962" cy="621962"/>
          </a:xfrm>
          <a:custGeom>
            <a:avLst/>
            <a:gdLst/>
            <a:ahLst/>
            <a:cxnLst/>
            <a:rect r="r" b="b" t="t" l="l"/>
            <a:pathLst>
              <a:path h="621962" w="621962">
                <a:moveTo>
                  <a:pt x="0" y="0"/>
                </a:moveTo>
                <a:lnTo>
                  <a:pt x="621963" y="0"/>
                </a:lnTo>
                <a:lnTo>
                  <a:pt x="621963" y="621963"/>
                </a:lnTo>
                <a:lnTo>
                  <a:pt x="0" y="621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92430" y="3001132"/>
            <a:ext cx="556960" cy="556960"/>
          </a:xfrm>
          <a:custGeom>
            <a:avLst/>
            <a:gdLst/>
            <a:ahLst/>
            <a:cxnLst/>
            <a:rect r="r" b="b" t="t" l="l"/>
            <a:pathLst>
              <a:path h="556960" w="556960">
                <a:moveTo>
                  <a:pt x="0" y="0"/>
                </a:moveTo>
                <a:lnTo>
                  <a:pt x="556960" y="0"/>
                </a:lnTo>
                <a:lnTo>
                  <a:pt x="556960" y="556960"/>
                </a:lnTo>
                <a:lnTo>
                  <a:pt x="0" y="556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028700" y="2851633"/>
            <a:ext cx="3886345"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1846329" y="2247647"/>
            <a:ext cx="2769141" cy="337979"/>
          </a:xfrm>
          <a:prstGeom prst="rect">
            <a:avLst/>
          </a:prstGeom>
        </p:spPr>
        <p:txBody>
          <a:bodyPr anchor="t" rtlCol="false" tIns="0" lIns="0" bIns="0" rIns="0">
            <a:spAutoFit/>
          </a:bodyPr>
          <a:lstStyle/>
          <a:p>
            <a:pPr algn="l">
              <a:lnSpc>
                <a:spcPts val="2561"/>
              </a:lnSpc>
            </a:pPr>
            <a:r>
              <a:rPr lang="en-US" sz="2371" b="true">
                <a:solidFill>
                  <a:srgbClr val="000000"/>
                </a:solidFill>
                <a:latin typeface="Now Bold"/>
                <a:ea typeface="Now Bold"/>
                <a:cs typeface="Now Bold"/>
                <a:sym typeface="Now Bold"/>
              </a:rPr>
              <a:t>ApplyAdopt</a:t>
            </a:r>
          </a:p>
        </p:txBody>
      </p:sp>
      <p:sp>
        <p:nvSpPr>
          <p:cNvPr name="TextBox 10" id="10"/>
          <p:cNvSpPr txBox="true"/>
          <p:nvPr/>
        </p:nvSpPr>
        <p:spPr>
          <a:xfrm rot="0">
            <a:off x="1281018" y="3631465"/>
            <a:ext cx="2028615"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idSolicitante</a:t>
            </a:r>
          </a:p>
        </p:txBody>
      </p:sp>
      <p:sp>
        <p:nvSpPr>
          <p:cNvPr name="TextBox 11" id="11"/>
          <p:cNvSpPr txBox="true"/>
          <p:nvPr/>
        </p:nvSpPr>
        <p:spPr>
          <a:xfrm rot="0">
            <a:off x="2069800" y="750570"/>
            <a:ext cx="6661903" cy="584835"/>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Firebase Database</a:t>
            </a:r>
          </a:p>
        </p:txBody>
      </p:sp>
      <p:sp>
        <p:nvSpPr>
          <p:cNvPr name="TextBox 12" id="12"/>
          <p:cNvSpPr txBox="true"/>
          <p:nvPr/>
        </p:nvSpPr>
        <p:spPr>
          <a:xfrm rot="0">
            <a:off x="2981324" y="3631465"/>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13" id="13"/>
          <p:cNvSpPr txBox="true"/>
          <p:nvPr/>
        </p:nvSpPr>
        <p:spPr>
          <a:xfrm rot="0">
            <a:off x="1290470" y="4075217"/>
            <a:ext cx="1682021"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idRefugio</a:t>
            </a:r>
          </a:p>
        </p:txBody>
      </p:sp>
      <p:sp>
        <p:nvSpPr>
          <p:cNvPr name="TextBox 14" id="14"/>
          <p:cNvSpPr txBox="true"/>
          <p:nvPr/>
        </p:nvSpPr>
        <p:spPr>
          <a:xfrm rot="0">
            <a:off x="2972490" y="4075217"/>
            <a:ext cx="1699688"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15" id="15"/>
          <p:cNvSpPr txBox="true"/>
          <p:nvPr/>
        </p:nvSpPr>
        <p:spPr>
          <a:xfrm rot="0">
            <a:off x="1290470" y="4965373"/>
            <a:ext cx="1557380"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nombreComp</a:t>
            </a:r>
          </a:p>
        </p:txBody>
      </p:sp>
      <p:sp>
        <p:nvSpPr>
          <p:cNvPr name="TextBox 16" id="16"/>
          <p:cNvSpPr txBox="true"/>
          <p:nvPr/>
        </p:nvSpPr>
        <p:spPr>
          <a:xfrm rot="0">
            <a:off x="3159743" y="4965373"/>
            <a:ext cx="151243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17" id="17"/>
          <p:cNvSpPr txBox="true"/>
          <p:nvPr/>
        </p:nvSpPr>
        <p:spPr>
          <a:xfrm rot="0">
            <a:off x="1290470" y="5409125"/>
            <a:ext cx="3381708"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rut</a:t>
            </a:r>
          </a:p>
        </p:txBody>
      </p:sp>
      <p:sp>
        <p:nvSpPr>
          <p:cNvPr name="TextBox 18" id="18"/>
          <p:cNvSpPr txBox="true"/>
          <p:nvPr/>
        </p:nvSpPr>
        <p:spPr>
          <a:xfrm rot="0">
            <a:off x="3064372" y="5409125"/>
            <a:ext cx="1607805"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19" id="19"/>
          <p:cNvSpPr txBox="true"/>
          <p:nvPr/>
        </p:nvSpPr>
        <p:spPr>
          <a:xfrm rot="0">
            <a:off x="1290470" y="5852876"/>
            <a:ext cx="1472536"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numTel</a:t>
            </a:r>
          </a:p>
        </p:txBody>
      </p:sp>
      <p:sp>
        <p:nvSpPr>
          <p:cNvPr name="TextBox 20" id="20"/>
          <p:cNvSpPr txBox="true"/>
          <p:nvPr/>
        </p:nvSpPr>
        <p:spPr>
          <a:xfrm rot="0">
            <a:off x="2981324" y="5852876"/>
            <a:ext cx="1690854" cy="69945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a:p>
            <a:pPr algn="r">
              <a:lnSpc>
                <a:spcPts val="2857"/>
              </a:lnSpc>
            </a:pPr>
          </a:p>
        </p:txBody>
      </p:sp>
      <p:sp>
        <p:nvSpPr>
          <p:cNvPr name="TextBox 21" id="21"/>
          <p:cNvSpPr txBox="true"/>
          <p:nvPr/>
        </p:nvSpPr>
        <p:spPr>
          <a:xfrm rot="0">
            <a:off x="1290470" y="6296628"/>
            <a:ext cx="2141884"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dir</a:t>
            </a:r>
          </a:p>
        </p:txBody>
      </p:sp>
      <p:sp>
        <p:nvSpPr>
          <p:cNvPr name="TextBox 22" id="22"/>
          <p:cNvSpPr txBox="true"/>
          <p:nvPr/>
        </p:nvSpPr>
        <p:spPr>
          <a:xfrm rot="0">
            <a:off x="3641877" y="6296628"/>
            <a:ext cx="1030300"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23" id="23"/>
          <p:cNvSpPr txBox="true"/>
          <p:nvPr/>
        </p:nvSpPr>
        <p:spPr>
          <a:xfrm rot="0">
            <a:off x="1855780" y="2554581"/>
            <a:ext cx="1757743" cy="211897"/>
          </a:xfrm>
          <a:prstGeom prst="rect">
            <a:avLst/>
          </a:prstGeom>
        </p:spPr>
        <p:txBody>
          <a:bodyPr anchor="t" rtlCol="false" tIns="0" lIns="0" bIns="0" rIns="0">
            <a:spAutoFit/>
          </a:bodyPr>
          <a:lstStyle/>
          <a:p>
            <a:pPr algn="l">
              <a:lnSpc>
                <a:spcPts val="1626"/>
              </a:lnSpc>
            </a:pPr>
            <a:r>
              <a:rPr lang="en-US" sz="1505">
                <a:solidFill>
                  <a:srgbClr val="000000"/>
                </a:solidFill>
                <a:latin typeface="Now"/>
                <a:ea typeface="Now"/>
                <a:cs typeface="Now"/>
                <a:sym typeface="Now"/>
              </a:rPr>
              <a:t>Colección</a:t>
            </a:r>
          </a:p>
        </p:txBody>
      </p:sp>
      <p:sp>
        <p:nvSpPr>
          <p:cNvPr name="TextBox 24" id="24"/>
          <p:cNvSpPr txBox="true"/>
          <p:nvPr/>
        </p:nvSpPr>
        <p:spPr>
          <a:xfrm rot="0">
            <a:off x="1738806" y="3082139"/>
            <a:ext cx="2248794" cy="271729"/>
          </a:xfrm>
          <a:prstGeom prst="rect">
            <a:avLst/>
          </a:prstGeom>
        </p:spPr>
        <p:txBody>
          <a:bodyPr anchor="t" rtlCol="false" tIns="0" lIns="0" bIns="0" rIns="0">
            <a:spAutoFit/>
          </a:bodyPr>
          <a:lstStyle/>
          <a:p>
            <a:pPr algn="l">
              <a:lnSpc>
                <a:spcPts val="2080"/>
              </a:lnSpc>
            </a:pPr>
            <a:r>
              <a:rPr lang="en-US" sz="1926" b="true">
                <a:solidFill>
                  <a:srgbClr val="000000"/>
                </a:solidFill>
                <a:latin typeface="Now Bold"/>
                <a:ea typeface="Now Bold"/>
                <a:cs typeface="Now Bold"/>
                <a:sym typeface="Now Bold"/>
              </a:rPr>
              <a:t>UID</a:t>
            </a:r>
          </a:p>
        </p:txBody>
      </p:sp>
      <p:sp>
        <p:nvSpPr>
          <p:cNvPr name="TextBox 25" id="25"/>
          <p:cNvSpPr txBox="true"/>
          <p:nvPr/>
        </p:nvSpPr>
        <p:spPr>
          <a:xfrm rot="0">
            <a:off x="1746481" y="3320922"/>
            <a:ext cx="1427447" cy="179815"/>
          </a:xfrm>
          <a:prstGeom prst="rect">
            <a:avLst/>
          </a:prstGeom>
        </p:spPr>
        <p:txBody>
          <a:bodyPr anchor="t" rtlCol="false" tIns="0" lIns="0" bIns="0" rIns="0">
            <a:spAutoFit/>
          </a:bodyPr>
          <a:lstStyle/>
          <a:p>
            <a:pPr algn="l">
              <a:lnSpc>
                <a:spcPts val="1320"/>
              </a:lnSpc>
            </a:pPr>
            <a:r>
              <a:rPr lang="en-US" sz="1222">
                <a:solidFill>
                  <a:srgbClr val="000000"/>
                </a:solidFill>
                <a:latin typeface="Now"/>
                <a:ea typeface="Now"/>
                <a:cs typeface="Now"/>
                <a:sym typeface="Now"/>
              </a:rPr>
              <a:t>Documento</a:t>
            </a:r>
          </a:p>
        </p:txBody>
      </p:sp>
      <p:sp>
        <p:nvSpPr>
          <p:cNvPr name="TextBox 26" id="26"/>
          <p:cNvSpPr txBox="true"/>
          <p:nvPr/>
        </p:nvSpPr>
        <p:spPr>
          <a:xfrm rot="0">
            <a:off x="1290470" y="6741706"/>
            <a:ext cx="2141884"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revisado</a:t>
            </a:r>
          </a:p>
        </p:txBody>
      </p:sp>
      <p:sp>
        <p:nvSpPr>
          <p:cNvPr name="TextBox 27" id="27"/>
          <p:cNvSpPr txBox="true"/>
          <p:nvPr/>
        </p:nvSpPr>
        <p:spPr>
          <a:xfrm rot="0">
            <a:off x="3641877" y="6741706"/>
            <a:ext cx="1030300"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boolean</a:t>
            </a:r>
          </a:p>
        </p:txBody>
      </p:sp>
      <p:sp>
        <p:nvSpPr>
          <p:cNvPr name="TextBox 28" id="28"/>
          <p:cNvSpPr txBox="true"/>
          <p:nvPr/>
        </p:nvSpPr>
        <p:spPr>
          <a:xfrm rot="0">
            <a:off x="1290470" y="7158209"/>
            <a:ext cx="2141884"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fecsolicitud</a:t>
            </a:r>
          </a:p>
        </p:txBody>
      </p:sp>
      <p:sp>
        <p:nvSpPr>
          <p:cNvPr name="TextBox 29" id="29"/>
          <p:cNvSpPr txBox="true"/>
          <p:nvPr/>
        </p:nvSpPr>
        <p:spPr>
          <a:xfrm rot="0">
            <a:off x="3319085" y="7158209"/>
            <a:ext cx="1353093"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timestamp</a:t>
            </a:r>
          </a:p>
        </p:txBody>
      </p:sp>
      <p:sp>
        <p:nvSpPr>
          <p:cNvPr name="TextBox 30" id="30"/>
          <p:cNvSpPr txBox="true"/>
          <p:nvPr/>
        </p:nvSpPr>
        <p:spPr>
          <a:xfrm rot="0">
            <a:off x="1290470" y="4520295"/>
            <a:ext cx="1682021"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idMascota</a:t>
            </a:r>
          </a:p>
        </p:txBody>
      </p:sp>
      <p:sp>
        <p:nvSpPr>
          <p:cNvPr name="TextBox 31" id="31"/>
          <p:cNvSpPr txBox="true"/>
          <p:nvPr/>
        </p:nvSpPr>
        <p:spPr>
          <a:xfrm rot="0">
            <a:off x="2972490" y="4520295"/>
            <a:ext cx="1699688"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grpSp>
        <p:nvGrpSpPr>
          <p:cNvPr name="Group 32" id="32"/>
          <p:cNvGrpSpPr/>
          <p:nvPr/>
        </p:nvGrpSpPr>
        <p:grpSpPr>
          <a:xfrm rot="0">
            <a:off x="5391221" y="2122383"/>
            <a:ext cx="3893433" cy="5696676"/>
            <a:chOff x="0" y="0"/>
            <a:chExt cx="1729332" cy="2530272"/>
          </a:xfrm>
        </p:grpSpPr>
        <p:sp>
          <p:nvSpPr>
            <p:cNvPr name="Freeform 33" id="33"/>
            <p:cNvSpPr/>
            <p:nvPr/>
          </p:nvSpPr>
          <p:spPr>
            <a:xfrm flipH="false" flipV="false" rot="0">
              <a:off x="0" y="0"/>
              <a:ext cx="1729332" cy="2530272"/>
            </a:xfrm>
            <a:custGeom>
              <a:avLst/>
              <a:gdLst/>
              <a:ahLst/>
              <a:cxnLst/>
              <a:rect r="r" b="b" t="t" l="l"/>
              <a:pathLst>
                <a:path h="2530272" w="1729332">
                  <a:moveTo>
                    <a:pt x="49711" y="0"/>
                  </a:moveTo>
                  <a:lnTo>
                    <a:pt x="1679621" y="0"/>
                  </a:lnTo>
                  <a:cubicBezTo>
                    <a:pt x="1692805" y="0"/>
                    <a:pt x="1705449" y="5237"/>
                    <a:pt x="1714772" y="14560"/>
                  </a:cubicBezTo>
                  <a:cubicBezTo>
                    <a:pt x="1724095" y="23883"/>
                    <a:pt x="1729332" y="36527"/>
                    <a:pt x="1729332" y="49711"/>
                  </a:cubicBezTo>
                  <a:lnTo>
                    <a:pt x="1729332" y="2480561"/>
                  </a:lnTo>
                  <a:cubicBezTo>
                    <a:pt x="1729332" y="2508015"/>
                    <a:pt x="1707076" y="2530272"/>
                    <a:pt x="1679621" y="2530272"/>
                  </a:cubicBezTo>
                  <a:lnTo>
                    <a:pt x="49711" y="2530272"/>
                  </a:lnTo>
                  <a:cubicBezTo>
                    <a:pt x="22257" y="2530272"/>
                    <a:pt x="0" y="2508015"/>
                    <a:pt x="0" y="2480561"/>
                  </a:cubicBezTo>
                  <a:lnTo>
                    <a:pt x="0" y="49711"/>
                  </a:lnTo>
                  <a:cubicBezTo>
                    <a:pt x="0" y="22257"/>
                    <a:pt x="22257" y="0"/>
                    <a:pt x="49711" y="0"/>
                  </a:cubicBezTo>
                  <a:close/>
                </a:path>
              </a:pathLst>
            </a:custGeom>
            <a:solidFill>
              <a:srgbClr val="1E88E5"/>
            </a:solidFill>
            <a:ln w="19050" cap="rnd">
              <a:solidFill>
                <a:srgbClr val="000000"/>
              </a:solidFill>
              <a:prstDash val="solid"/>
              <a:round/>
            </a:ln>
          </p:spPr>
        </p:sp>
        <p:sp>
          <p:nvSpPr>
            <p:cNvPr name="TextBox 34" id="34"/>
            <p:cNvSpPr txBox="true"/>
            <p:nvPr/>
          </p:nvSpPr>
          <p:spPr>
            <a:xfrm>
              <a:off x="0" y="-38100"/>
              <a:ext cx="1729332" cy="2568372"/>
            </a:xfrm>
            <a:prstGeom prst="rect">
              <a:avLst/>
            </a:prstGeom>
          </p:spPr>
          <p:txBody>
            <a:bodyPr anchor="ctr" rtlCol="false" tIns="50800" lIns="50800" bIns="50800" rIns="50800"/>
            <a:lstStyle/>
            <a:p>
              <a:pPr algn="ctr">
                <a:lnSpc>
                  <a:spcPts val="2239"/>
                </a:lnSpc>
              </a:pPr>
            </a:p>
          </p:txBody>
        </p:sp>
      </p:grpSp>
      <p:sp>
        <p:nvSpPr>
          <p:cNvPr name="Freeform 35" id="35"/>
          <p:cNvSpPr/>
          <p:nvPr/>
        </p:nvSpPr>
        <p:spPr>
          <a:xfrm flipH="false" flipV="false" rot="0">
            <a:off x="5585706" y="2167470"/>
            <a:ext cx="621962" cy="621962"/>
          </a:xfrm>
          <a:custGeom>
            <a:avLst/>
            <a:gdLst/>
            <a:ahLst/>
            <a:cxnLst/>
            <a:rect r="r" b="b" t="t" l="l"/>
            <a:pathLst>
              <a:path h="621962" w="621962">
                <a:moveTo>
                  <a:pt x="0" y="0"/>
                </a:moveTo>
                <a:lnTo>
                  <a:pt x="621963" y="0"/>
                </a:lnTo>
                <a:lnTo>
                  <a:pt x="621963" y="621963"/>
                </a:lnTo>
                <a:lnTo>
                  <a:pt x="0" y="621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6" id="36"/>
          <p:cNvSpPr/>
          <p:nvPr/>
        </p:nvSpPr>
        <p:spPr>
          <a:xfrm flipH="false" flipV="false" rot="0">
            <a:off x="5553770" y="3001132"/>
            <a:ext cx="556960" cy="556960"/>
          </a:xfrm>
          <a:custGeom>
            <a:avLst/>
            <a:gdLst/>
            <a:ahLst/>
            <a:cxnLst/>
            <a:rect r="r" b="b" t="t" l="l"/>
            <a:pathLst>
              <a:path h="556960" w="556960">
                <a:moveTo>
                  <a:pt x="0" y="0"/>
                </a:moveTo>
                <a:lnTo>
                  <a:pt x="556960" y="0"/>
                </a:lnTo>
                <a:lnTo>
                  <a:pt x="556960" y="556960"/>
                </a:lnTo>
                <a:lnTo>
                  <a:pt x="0" y="556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37" id="37"/>
          <p:cNvSpPr/>
          <p:nvPr/>
        </p:nvSpPr>
        <p:spPr>
          <a:xfrm>
            <a:off x="5390040" y="2851633"/>
            <a:ext cx="3886345" cy="0"/>
          </a:xfrm>
          <a:prstGeom prst="line">
            <a:avLst/>
          </a:prstGeom>
          <a:ln cap="flat" w="19050">
            <a:solidFill>
              <a:srgbClr val="000000"/>
            </a:solidFill>
            <a:prstDash val="solid"/>
            <a:headEnd type="none" len="sm" w="sm"/>
            <a:tailEnd type="none" len="sm" w="sm"/>
          </a:ln>
        </p:spPr>
      </p:sp>
      <p:sp>
        <p:nvSpPr>
          <p:cNvPr name="TextBox 38" id="38"/>
          <p:cNvSpPr txBox="true"/>
          <p:nvPr/>
        </p:nvSpPr>
        <p:spPr>
          <a:xfrm rot="0">
            <a:off x="6207669" y="2247647"/>
            <a:ext cx="2769141" cy="337979"/>
          </a:xfrm>
          <a:prstGeom prst="rect">
            <a:avLst/>
          </a:prstGeom>
        </p:spPr>
        <p:txBody>
          <a:bodyPr anchor="t" rtlCol="false" tIns="0" lIns="0" bIns="0" rIns="0">
            <a:spAutoFit/>
          </a:bodyPr>
          <a:lstStyle/>
          <a:p>
            <a:pPr algn="l">
              <a:lnSpc>
                <a:spcPts val="2561"/>
              </a:lnSpc>
            </a:pPr>
            <a:r>
              <a:rPr lang="en-US" sz="2371" b="true">
                <a:solidFill>
                  <a:srgbClr val="000000"/>
                </a:solidFill>
                <a:latin typeface="Now Bold"/>
                <a:ea typeface="Now Bold"/>
                <a:cs typeface="Now Bold"/>
                <a:sym typeface="Now Bold"/>
              </a:rPr>
              <a:t>ApplyRefugio</a:t>
            </a:r>
          </a:p>
        </p:txBody>
      </p:sp>
      <p:sp>
        <p:nvSpPr>
          <p:cNvPr name="TextBox 39" id="39"/>
          <p:cNvSpPr txBox="true"/>
          <p:nvPr/>
        </p:nvSpPr>
        <p:spPr>
          <a:xfrm rot="0">
            <a:off x="5642358" y="3631465"/>
            <a:ext cx="2028615"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nomRefugio</a:t>
            </a:r>
          </a:p>
        </p:txBody>
      </p:sp>
      <p:sp>
        <p:nvSpPr>
          <p:cNvPr name="TextBox 40" id="40"/>
          <p:cNvSpPr txBox="true"/>
          <p:nvPr/>
        </p:nvSpPr>
        <p:spPr>
          <a:xfrm rot="0">
            <a:off x="7342663" y="3631465"/>
            <a:ext cx="169085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41" id="41"/>
          <p:cNvSpPr txBox="true"/>
          <p:nvPr/>
        </p:nvSpPr>
        <p:spPr>
          <a:xfrm rot="0">
            <a:off x="5651809" y="4075217"/>
            <a:ext cx="2323054"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rutRepresentante</a:t>
            </a:r>
          </a:p>
        </p:txBody>
      </p:sp>
      <p:sp>
        <p:nvSpPr>
          <p:cNvPr name="TextBox 42" id="42"/>
          <p:cNvSpPr txBox="true"/>
          <p:nvPr/>
        </p:nvSpPr>
        <p:spPr>
          <a:xfrm rot="0">
            <a:off x="7333830" y="4075217"/>
            <a:ext cx="1699688"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43" id="43"/>
          <p:cNvSpPr txBox="true"/>
          <p:nvPr/>
        </p:nvSpPr>
        <p:spPr>
          <a:xfrm rot="0">
            <a:off x="5651809" y="4965373"/>
            <a:ext cx="2351408"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numRepresentante</a:t>
            </a:r>
          </a:p>
        </p:txBody>
      </p:sp>
      <p:sp>
        <p:nvSpPr>
          <p:cNvPr name="TextBox 44" id="44"/>
          <p:cNvSpPr txBox="true"/>
          <p:nvPr/>
        </p:nvSpPr>
        <p:spPr>
          <a:xfrm rot="0">
            <a:off x="7521083" y="4965373"/>
            <a:ext cx="1512434"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45" id="45"/>
          <p:cNvSpPr txBox="true"/>
          <p:nvPr/>
        </p:nvSpPr>
        <p:spPr>
          <a:xfrm rot="0">
            <a:off x="5651809" y="5409125"/>
            <a:ext cx="3381708"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dirRepresentante</a:t>
            </a:r>
          </a:p>
        </p:txBody>
      </p:sp>
      <p:sp>
        <p:nvSpPr>
          <p:cNvPr name="TextBox 46" id="46"/>
          <p:cNvSpPr txBox="true"/>
          <p:nvPr/>
        </p:nvSpPr>
        <p:spPr>
          <a:xfrm rot="0">
            <a:off x="7425712" y="5409125"/>
            <a:ext cx="1607805"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TextBox 47" id="47"/>
          <p:cNvSpPr txBox="true"/>
          <p:nvPr/>
        </p:nvSpPr>
        <p:spPr>
          <a:xfrm rot="0">
            <a:off x="5651809" y="5852876"/>
            <a:ext cx="2351408"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telRepresentante</a:t>
            </a:r>
          </a:p>
        </p:txBody>
      </p:sp>
      <p:sp>
        <p:nvSpPr>
          <p:cNvPr name="TextBox 48" id="48"/>
          <p:cNvSpPr txBox="true"/>
          <p:nvPr/>
        </p:nvSpPr>
        <p:spPr>
          <a:xfrm rot="0">
            <a:off x="7342663" y="5852876"/>
            <a:ext cx="1690854" cy="69945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a:p>
            <a:pPr algn="r">
              <a:lnSpc>
                <a:spcPts val="2857"/>
              </a:lnSpc>
            </a:pPr>
          </a:p>
        </p:txBody>
      </p:sp>
      <p:sp>
        <p:nvSpPr>
          <p:cNvPr name="TextBox 49" id="49"/>
          <p:cNvSpPr txBox="true"/>
          <p:nvPr/>
        </p:nvSpPr>
        <p:spPr>
          <a:xfrm rot="0">
            <a:off x="5651809" y="6296628"/>
            <a:ext cx="2141884"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cantAnimales</a:t>
            </a:r>
          </a:p>
        </p:txBody>
      </p:sp>
      <p:sp>
        <p:nvSpPr>
          <p:cNvPr name="TextBox 50" id="50"/>
          <p:cNvSpPr txBox="true"/>
          <p:nvPr/>
        </p:nvSpPr>
        <p:spPr>
          <a:xfrm rot="0">
            <a:off x="8003217" y="6296628"/>
            <a:ext cx="1030300" cy="340229"/>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number</a:t>
            </a:r>
          </a:p>
        </p:txBody>
      </p:sp>
      <p:sp>
        <p:nvSpPr>
          <p:cNvPr name="TextBox 51" id="51"/>
          <p:cNvSpPr txBox="true"/>
          <p:nvPr/>
        </p:nvSpPr>
        <p:spPr>
          <a:xfrm rot="0">
            <a:off x="6217120" y="2554581"/>
            <a:ext cx="1757743" cy="211897"/>
          </a:xfrm>
          <a:prstGeom prst="rect">
            <a:avLst/>
          </a:prstGeom>
        </p:spPr>
        <p:txBody>
          <a:bodyPr anchor="t" rtlCol="false" tIns="0" lIns="0" bIns="0" rIns="0">
            <a:spAutoFit/>
          </a:bodyPr>
          <a:lstStyle/>
          <a:p>
            <a:pPr algn="l">
              <a:lnSpc>
                <a:spcPts val="1626"/>
              </a:lnSpc>
            </a:pPr>
            <a:r>
              <a:rPr lang="en-US" sz="1505">
                <a:solidFill>
                  <a:srgbClr val="000000"/>
                </a:solidFill>
                <a:latin typeface="Now"/>
                <a:ea typeface="Now"/>
                <a:cs typeface="Now"/>
                <a:sym typeface="Now"/>
              </a:rPr>
              <a:t>Colección</a:t>
            </a:r>
          </a:p>
        </p:txBody>
      </p:sp>
      <p:sp>
        <p:nvSpPr>
          <p:cNvPr name="TextBox 52" id="52"/>
          <p:cNvSpPr txBox="true"/>
          <p:nvPr/>
        </p:nvSpPr>
        <p:spPr>
          <a:xfrm rot="0">
            <a:off x="6100146" y="3082139"/>
            <a:ext cx="2248794" cy="271729"/>
          </a:xfrm>
          <a:prstGeom prst="rect">
            <a:avLst/>
          </a:prstGeom>
        </p:spPr>
        <p:txBody>
          <a:bodyPr anchor="t" rtlCol="false" tIns="0" lIns="0" bIns="0" rIns="0">
            <a:spAutoFit/>
          </a:bodyPr>
          <a:lstStyle/>
          <a:p>
            <a:pPr algn="l">
              <a:lnSpc>
                <a:spcPts val="2080"/>
              </a:lnSpc>
            </a:pPr>
            <a:r>
              <a:rPr lang="en-US" sz="1926" b="true">
                <a:solidFill>
                  <a:srgbClr val="000000"/>
                </a:solidFill>
                <a:latin typeface="Now Bold"/>
                <a:ea typeface="Now Bold"/>
                <a:cs typeface="Now Bold"/>
                <a:sym typeface="Now Bold"/>
              </a:rPr>
              <a:t>UID</a:t>
            </a:r>
          </a:p>
        </p:txBody>
      </p:sp>
      <p:sp>
        <p:nvSpPr>
          <p:cNvPr name="TextBox 53" id="53"/>
          <p:cNvSpPr txBox="true"/>
          <p:nvPr/>
        </p:nvSpPr>
        <p:spPr>
          <a:xfrm rot="0">
            <a:off x="6107821" y="3320922"/>
            <a:ext cx="1427447" cy="179815"/>
          </a:xfrm>
          <a:prstGeom prst="rect">
            <a:avLst/>
          </a:prstGeom>
        </p:spPr>
        <p:txBody>
          <a:bodyPr anchor="t" rtlCol="false" tIns="0" lIns="0" bIns="0" rIns="0">
            <a:spAutoFit/>
          </a:bodyPr>
          <a:lstStyle/>
          <a:p>
            <a:pPr algn="l">
              <a:lnSpc>
                <a:spcPts val="1320"/>
              </a:lnSpc>
            </a:pPr>
            <a:r>
              <a:rPr lang="en-US" sz="1222">
                <a:solidFill>
                  <a:srgbClr val="000000"/>
                </a:solidFill>
                <a:latin typeface="Now"/>
                <a:ea typeface="Now"/>
                <a:cs typeface="Now"/>
                <a:sym typeface="Now"/>
              </a:rPr>
              <a:t>Documento</a:t>
            </a:r>
          </a:p>
        </p:txBody>
      </p:sp>
      <p:sp>
        <p:nvSpPr>
          <p:cNvPr name="TextBox 54" id="54"/>
          <p:cNvSpPr txBox="true"/>
          <p:nvPr/>
        </p:nvSpPr>
        <p:spPr>
          <a:xfrm rot="0">
            <a:off x="5651809" y="6741706"/>
            <a:ext cx="2141884"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revisado</a:t>
            </a:r>
          </a:p>
        </p:txBody>
      </p:sp>
      <p:sp>
        <p:nvSpPr>
          <p:cNvPr name="TextBox 55" id="55"/>
          <p:cNvSpPr txBox="true"/>
          <p:nvPr/>
        </p:nvSpPr>
        <p:spPr>
          <a:xfrm rot="0">
            <a:off x="8003217" y="6741706"/>
            <a:ext cx="1030300"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boolean</a:t>
            </a:r>
          </a:p>
        </p:txBody>
      </p:sp>
      <p:sp>
        <p:nvSpPr>
          <p:cNvPr name="TextBox 56" id="56"/>
          <p:cNvSpPr txBox="true"/>
          <p:nvPr/>
        </p:nvSpPr>
        <p:spPr>
          <a:xfrm rot="0">
            <a:off x="5651809" y="7158209"/>
            <a:ext cx="2141884" cy="340303"/>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fecsolicitud</a:t>
            </a:r>
          </a:p>
        </p:txBody>
      </p:sp>
      <p:sp>
        <p:nvSpPr>
          <p:cNvPr name="TextBox 57" id="57"/>
          <p:cNvSpPr txBox="true"/>
          <p:nvPr/>
        </p:nvSpPr>
        <p:spPr>
          <a:xfrm rot="0">
            <a:off x="7680424" y="7158209"/>
            <a:ext cx="1353093" cy="340303"/>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timestamp</a:t>
            </a:r>
          </a:p>
        </p:txBody>
      </p:sp>
      <p:sp>
        <p:nvSpPr>
          <p:cNvPr name="TextBox 58" id="58"/>
          <p:cNvSpPr txBox="true"/>
          <p:nvPr/>
        </p:nvSpPr>
        <p:spPr>
          <a:xfrm rot="0">
            <a:off x="5651809" y="4520295"/>
            <a:ext cx="2351408" cy="340229"/>
          </a:xfrm>
          <a:prstGeom prst="rect">
            <a:avLst/>
          </a:prstGeom>
        </p:spPr>
        <p:txBody>
          <a:bodyPr anchor="t" rtlCol="false" tIns="0" lIns="0" bIns="0" rIns="0">
            <a:spAutoFit/>
          </a:bodyPr>
          <a:lstStyle/>
          <a:p>
            <a:pPr algn="l">
              <a:lnSpc>
                <a:spcPts val="2857"/>
              </a:lnSpc>
            </a:pPr>
            <a:r>
              <a:rPr lang="en-US" sz="1820">
                <a:solidFill>
                  <a:srgbClr val="000000"/>
                </a:solidFill>
                <a:latin typeface="Space Mono"/>
                <a:ea typeface="Space Mono"/>
                <a:cs typeface="Space Mono"/>
                <a:sym typeface="Space Mono"/>
              </a:rPr>
              <a:t>nomRepresentante</a:t>
            </a:r>
          </a:p>
        </p:txBody>
      </p:sp>
      <p:sp>
        <p:nvSpPr>
          <p:cNvPr name="TextBox 59" id="59"/>
          <p:cNvSpPr txBox="true"/>
          <p:nvPr/>
        </p:nvSpPr>
        <p:spPr>
          <a:xfrm rot="0">
            <a:off x="7333830" y="4520295"/>
            <a:ext cx="1699688" cy="340229"/>
          </a:xfrm>
          <a:prstGeom prst="rect">
            <a:avLst/>
          </a:prstGeom>
        </p:spPr>
        <p:txBody>
          <a:bodyPr anchor="t" rtlCol="false" tIns="0" lIns="0" bIns="0" rIns="0">
            <a:spAutoFit/>
          </a:bodyPr>
          <a:lstStyle/>
          <a:p>
            <a:pPr algn="r">
              <a:lnSpc>
                <a:spcPts val="2857"/>
              </a:lnSpc>
            </a:pPr>
            <a:r>
              <a:rPr lang="en-US" sz="1820">
                <a:solidFill>
                  <a:srgbClr val="000000"/>
                </a:solidFill>
                <a:latin typeface="Space Mono"/>
                <a:ea typeface="Space Mono"/>
                <a:cs typeface="Space Mono"/>
                <a:sym typeface="Space Mono"/>
              </a:rPr>
              <a:t>string</a:t>
            </a:r>
          </a:p>
        </p:txBody>
      </p:sp>
      <p:sp>
        <p:nvSpPr>
          <p:cNvPr name="Freeform 60" id="60"/>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grpSp>
        <p:nvGrpSpPr>
          <p:cNvPr name="Group 2" id="2"/>
          <p:cNvGrpSpPr/>
          <p:nvPr/>
        </p:nvGrpSpPr>
        <p:grpSpPr>
          <a:xfrm rot="0">
            <a:off x="9230619" y="2909053"/>
            <a:ext cx="5280562" cy="881650"/>
            <a:chOff x="0" y="0"/>
            <a:chExt cx="2345448" cy="391599"/>
          </a:xfrm>
        </p:grpSpPr>
        <p:sp>
          <p:nvSpPr>
            <p:cNvPr name="Freeform 3" id="3"/>
            <p:cNvSpPr/>
            <p:nvPr/>
          </p:nvSpPr>
          <p:spPr>
            <a:xfrm flipH="false" flipV="false" rot="0">
              <a:off x="0" y="0"/>
              <a:ext cx="2345448" cy="391599"/>
            </a:xfrm>
            <a:custGeom>
              <a:avLst/>
              <a:gdLst/>
              <a:ahLst/>
              <a:cxnLst/>
              <a:rect r="r" b="b" t="t" l="l"/>
              <a:pathLst>
                <a:path h="391599" w="2345448">
                  <a:moveTo>
                    <a:pt x="36653" y="0"/>
                  </a:moveTo>
                  <a:lnTo>
                    <a:pt x="2308795" y="0"/>
                  </a:lnTo>
                  <a:cubicBezTo>
                    <a:pt x="2329038" y="0"/>
                    <a:pt x="2345448" y="16410"/>
                    <a:pt x="2345448" y="36653"/>
                  </a:cubicBezTo>
                  <a:lnTo>
                    <a:pt x="2345448" y="354946"/>
                  </a:lnTo>
                  <a:cubicBezTo>
                    <a:pt x="2345448" y="375189"/>
                    <a:pt x="2329038" y="391599"/>
                    <a:pt x="2308795" y="391599"/>
                  </a:cubicBezTo>
                  <a:lnTo>
                    <a:pt x="36653" y="391599"/>
                  </a:lnTo>
                  <a:cubicBezTo>
                    <a:pt x="16410" y="391599"/>
                    <a:pt x="0" y="375189"/>
                    <a:pt x="0" y="354946"/>
                  </a:cubicBezTo>
                  <a:lnTo>
                    <a:pt x="0" y="36653"/>
                  </a:lnTo>
                  <a:cubicBezTo>
                    <a:pt x="0" y="16410"/>
                    <a:pt x="16410" y="0"/>
                    <a:pt x="36653" y="0"/>
                  </a:cubicBezTo>
                  <a:close/>
                </a:path>
              </a:pathLst>
            </a:custGeom>
            <a:solidFill>
              <a:srgbClr val="FFBD59"/>
            </a:solidFill>
            <a:ln w="19050" cap="rnd">
              <a:solidFill>
                <a:srgbClr val="000000"/>
              </a:solidFill>
              <a:prstDash val="solid"/>
              <a:round/>
            </a:ln>
          </p:spPr>
        </p:sp>
        <p:sp>
          <p:nvSpPr>
            <p:cNvPr name="TextBox 4" id="4"/>
            <p:cNvSpPr txBox="true"/>
            <p:nvPr/>
          </p:nvSpPr>
          <p:spPr>
            <a:xfrm>
              <a:off x="0" y="-38100"/>
              <a:ext cx="2345448" cy="429699"/>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095743" y="437061"/>
            <a:ext cx="822337" cy="947576"/>
          </a:xfrm>
          <a:custGeom>
            <a:avLst/>
            <a:gdLst/>
            <a:ahLst/>
            <a:cxnLst/>
            <a:rect r="r" b="b" t="t" l="l"/>
            <a:pathLst>
              <a:path h="947576" w="822337">
                <a:moveTo>
                  <a:pt x="0" y="0"/>
                </a:moveTo>
                <a:lnTo>
                  <a:pt x="822337" y="0"/>
                </a:lnTo>
                <a:lnTo>
                  <a:pt x="822337" y="947576"/>
                </a:lnTo>
                <a:lnTo>
                  <a:pt x="0" y="947576"/>
                </a:lnTo>
                <a:lnTo>
                  <a:pt x="0" y="0"/>
                </a:lnTo>
                <a:close/>
              </a:path>
            </a:pathLst>
          </a:custGeom>
          <a:blipFill>
            <a:blip r:embed="rId2"/>
            <a:stretch>
              <a:fillRect l="-110930" t="-28806" r="-100019" b="-25395"/>
            </a:stretch>
          </a:blipFill>
        </p:spPr>
      </p:sp>
      <p:grpSp>
        <p:nvGrpSpPr>
          <p:cNvPr name="Group 6" id="6"/>
          <p:cNvGrpSpPr/>
          <p:nvPr/>
        </p:nvGrpSpPr>
        <p:grpSpPr>
          <a:xfrm rot="0">
            <a:off x="3776818" y="2909053"/>
            <a:ext cx="4949496" cy="1849254"/>
            <a:chOff x="0" y="0"/>
            <a:chExt cx="2198400" cy="821377"/>
          </a:xfrm>
        </p:grpSpPr>
        <p:sp>
          <p:nvSpPr>
            <p:cNvPr name="Freeform 7" id="7"/>
            <p:cNvSpPr/>
            <p:nvPr/>
          </p:nvSpPr>
          <p:spPr>
            <a:xfrm flipH="false" flipV="false" rot="0">
              <a:off x="0" y="0"/>
              <a:ext cx="2198400" cy="821377"/>
            </a:xfrm>
            <a:custGeom>
              <a:avLst/>
              <a:gdLst/>
              <a:ahLst/>
              <a:cxnLst/>
              <a:rect r="r" b="b" t="t" l="l"/>
              <a:pathLst>
                <a:path h="821377" w="2198400">
                  <a:moveTo>
                    <a:pt x="39105" y="0"/>
                  </a:moveTo>
                  <a:lnTo>
                    <a:pt x="2159295" y="0"/>
                  </a:lnTo>
                  <a:cubicBezTo>
                    <a:pt x="2169667" y="0"/>
                    <a:pt x="2179613" y="4120"/>
                    <a:pt x="2186947" y="11453"/>
                  </a:cubicBezTo>
                  <a:cubicBezTo>
                    <a:pt x="2194280" y="18787"/>
                    <a:pt x="2198400" y="28733"/>
                    <a:pt x="2198400" y="39105"/>
                  </a:cubicBezTo>
                  <a:lnTo>
                    <a:pt x="2198400" y="782272"/>
                  </a:lnTo>
                  <a:cubicBezTo>
                    <a:pt x="2198400" y="792643"/>
                    <a:pt x="2194280" y="802590"/>
                    <a:pt x="2186947" y="809923"/>
                  </a:cubicBezTo>
                  <a:cubicBezTo>
                    <a:pt x="2179613" y="817257"/>
                    <a:pt x="2169667" y="821377"/>
                    <a:pt x="2159295" y="821377"/>
                  </a:cubicBezTo>
                  <a:lnTo>
                    <a:pt x="39105" y="821377"/>
                  </a:lnTo>
                  <a:cubicBezTo>
                    <a:pt x="17508" y="821377"/>
                    <a:pt x="0" y="803869"/>
                    <a:pt x="0" y="782272"/>
                  </a:cubicBezTo>
                  <a:lnTo>
                    <a:pt x="0" y="39105"/>
                  </a:lnTo>
                  <a:cubicBezTo>
                    <a:pt x="0" y="17508"/>
                    <a:pt x="17508" y="0"/>
                    <a:pt x="39105" y="0"/>
                  </a:cubicBezTo>
                  <a:close/>
                </a:path>
              </a:pathLst>
            </a:custGeom>
            <a:solidFill>
              <a:srgbClr val="FFBD59"/>
            </a:solidFill>
            <a:ln w="19050" cap="rnd">
              <a:solidFill>
                <a:srgbClr val="000000"/>
              </a:solidFill>
              <a:prstDash val="solid"/>
              <a:round/>
            </a:ln>
          </p:spPr>
        </p:sp>
        <p:sp>
          <p:nvSpPr>
            <p:cNvPr name="TextBox 8" id="8"/>
            <p:cNvSpPr txBox="true"/>
            <p:nvPr/>
          </p:nvSpPr>
          <p:spPr>
            <a:xfrm>
              <a:off x="0" y="-38100"/>
              <a:ext cx="2198400" cy="859477"/>
            </a:xfrm>
            <a:prstGeom prst="rect">
              <a:avLst/>
            </a:prstGeom>
          </p:spPr>
          <p:txBody>
            <a:bodyPr anchor="ctr" rtlCol="false" tIns="50800" lIns="50800" bIns="50800" rIns="50800"/>
            <a:lstStyle/>
            <a:p>
              <a:pPr algn="ctr">
                <a:lnSpc>
                  <a:spcPts val="2239"/>
                </a:lnSpc>
              </a:pPr>
            </a:p>
          </p:txBody>
        </p:sp>
      </p:grpSp>
      <p:sp>
        <p:nvSpPr>
          <p:cNvPr name="AutoShape 9" id="9"/>
          <p:cNvSpPr/>
          <p:nvPr/>
        </p:nvSpPr>
        <p:spPr>
          <a:xfrm>
            <a:off x="3776818" y="3638303"/>
            <a:ext cx="4933620" cy="0"/>
          </a:xfrm>
          <a:prstGeom prst="line">
            <a:avLst/>
          </a:prstGeom>
          <a:ln cap="flat" w="19050">
            <a:solidFill>
              <a:srgbClr val="000000"/>
            </a:solidFill>
            <a:prstDash val="solid"/>
            <a:headEnd type="none" len="sm" w="sm"/>
            <a:tailEnd type="none" len="sm" w="sm"/>
          </a:ln>
        </p:spPr>
      </p:sp>
      <p:sp>
        <p:nvSpPr>
          <p:cNvPr name="Freeform 10" id="10"/>
          <p:cNvSpPr/>
          <p:nvPr/>
        </p:nvSpPr>
        <p:spPr>
          <a:xfrm flipH="false" flipV="false" rot="0">
            <a:off x="3915731" y="3526278"/>
            <a:ext cx="729250" cy="729250"/>
          </a:xfrm>
          <a:custGeom>
            <a:avLst/>
            <a:gdLst/>
            <a:ahLst/>
            <a:cxnLst/>
            <a:rect r="r" b="b" t="t" l="l"/>
            <a:pathLst>
              <a:path h="729250" w="729250">
                <a:moveTo>
                  <a:pt x="0" y="0"/>
                </a:moveTo>
                <a:lnTo>
                  <a:pt x="729250" y="0"/>
                </a:lnTo>
                <a:lnTo>
                  <a:pt x="729250" y="729250"/>
                </a:lnTo>
                <a:lnTo>
                  <a:pt x="0" y="729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9401460" y="2909053"/>
            <a:ext cx="881650" cy="881650"/>
          </a:xfrm>
          <a:custGeom>
            <a:avLst/>
            <a:gdLst/>
            <a:ahLst/>
            <a:cxnLst/>
            <a:rect r="r" b="b" t="t" l="l"/>
            <a:pathLst>
              <a:path h="881650" w="881650">
                <a:moveTo>
                  <a:pt x="0" y="0"/>
                </a:moveTo>
                <a:lnTo>
                  <a:pt x="881650" y="0"/>
                </a:lnTo>
                <a:lnTo>
                  <a:pt x="881650" y="881650"/>
                </a:lnTo>
                <a:lnTo>
                  <a:pt x="0" y="881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069800" y="760128"/>
            <a:ext cx="6661903" cy="57527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Firebase Storage</a:t>
            </a:r>
          </a:p>
        </p:txBody>
      </p:sp>
      <p:sp>
        <p:nvSpPr>
          <p:cNvPr name="TextBox 13" id="13"/>
          <p:cNvSpPr txBox="true"/>
          <p:nvPr/>
        </p:nvSpPr>
        <p:spPr>
          <a:xfrm rot="0">
            <a:off x="10311685" y="3130655"/>
            <a:ext cx="3521949" cy="371772"/>
          </a:xfrm>
          <a:prstGeom prst="rect">
            <a:avLst/>
          </a:prstGeom>
        </p:spPr>
        <p:txBody>
          <a:bodyPr anchor="t" rtlCol="false" tIns="0" lIns="0" bIns="0" rIns="0">
            <a:spAutoFit/>
          </a:bodyPr>
          <a:lstStyle/>
          <a:p>
            <a:pPr algn="l">
              <a:lnSpc>
                <a:spcPts val="3171"/>
              </a:lnSpc>
            </a:pPr>
            <a:r>
              <a:rPr lang="en-US" sz="2020" b="true">
                <a:solidFill>
                  <a:srgbClr val="000000"/>
                </a:solidFill>
                <a:latin typeface="Space Mono Bold"/>
                <a:ea typeface="Space Mono Bold"/>
                <a:cs typeface="Space Mono Bold"/>
                <a:sym typeface="Space Mono Bold"/>
              </a:rPr>
              <a:t>profile_images</a:t>
            </a:r>
          </a:p>
        </p:txBody>
      </p:sp>
      <p:sp>
        <p:nvSpPr>
          <p:cNvPr name="TextBox 14" id="14"/>
          <p:cNvSpPr txBox="true"/>
          <p:nvPr/>
        </p:nvSpPr>
        <p:spPr>
          <a:xfrm rot="0">
            <a:off x="4644981" y="3154547"/>
            <a:ext cx="2764913" cy="331356"/>
          </a:xfrm>
          <a:prstGeom prst="rect">
            <a:avLst/>
          </a:prstGeom>
        </p:spPr>
        <p:txBody>
          <a:bodyPr anchor="t" rtlCol="false" tIns="0" lIns="0" bIns="0" rIns="0">
            <a:spAutoFit/>
          </a:bodyPr>
          <a:lstStyle/>
          <a:p>
            <a:pPr algn="l">
              <a:lnSpc>
                <a:spcPts val="2561"/>
              </a:lnSpc>
            </a:pPr>
            <a:r>
              <a:rPr lang="en-US" sz="2371" b="true">
                <a:solidFill>
                  <a:srgbClr val="000000"/>
                </a:solidFill>
                <a:latin typeface="Now Bold"/>
                <a:ea typeface="Now Bold"/>
                <a:cs typeface="Now Bold"/>
                <a:sym typeface="Now Bold"/>
              </a:rPr>
              <a:t>Bucket</a:t>
            </a:r>
          </a:p>
        </p:txBody>
      </p:sp>
      <p:sp>
        <p:nvSpPr>
          <p:cNvPr name="TextBox 15" id="15"/>
          <p:cNvSpPr txBox="true"/>
          <p:nvPr/>
        </p:nvSpPr>
        <p:spPr>
          <a:xfrm rot="0">
            <a:off x="3776818" y="3685644"/>
            <a:ext cx="4903671" cy="1015071"/>
          </a:xfrm>
          <a:prstGeom prst="rect">
            <a:avLst/>
          </a:prstGeom>
        </p:spPr>
        <p:txBody>
          <a:bodyPr anchor="t" rtlCol="false" tIns="0" lIns="0" bIns="0" rIns="0">
            <a:spAutoFit/>
          </a:bodyPr>
          <a:lstStyle/>
          <a:p>
            <a:pPr algn="ctr">
              <a:lnSpc>
                <a:spcPts val="2276"/>
              </a:lnSpc>
            </a:pPr>
          </a:p>
          <a:p>
            <a:pPr algn="ctr">
              <a:lnSpc>
                <a:spcPts val="3043"/>
              </a:lnSpc>
            </a:pPr>
            <a:r>
              <a:rPr lang="en-US" b="true" sz="1938" u="sng">
                <a:solidFill>
                  <a:srgbClr val="000000"/>
                </a:solidFill>
                <a:latin typeface="Space Mono Bold"/>
                <a:ea typeface="Space Mono Bold"/>
                <a:cs typeface="Space Mono Bold"/>
                <a:sym typeface="Space Mono Bold"/>
                <a:hlinkClick r:id="rId7" tooltip="https://console.firebase.google.com/u/1/project/mascotas-9e2a1/storage/mascotas-9e2a1.appspot.com/files?hl=es-419"/>
              </a:rPr>
              <a:t>gs://mascotas-9e2a1.appspot.com</a:t>
            </a:r>
          </a:p>
          <a:p>
            <a:pPr algn="ctr">
              <a:lnSpc>
                <a:spcPts val="3043"/>
              </a:lnSpc>
            </a:pPr>
          </a:p>
        </p:txBody>
      </p:sp>
      <p:grpSp>
        <p:nvGrpSpPr>
          <p:cNvPr name="Group 16" id="16"/>
          <p:cNvGrpSpPr/>
          <p:nvPr/>
        </p:nvGrpSpPr>
        <p:grpSpPr>
          <a:xfrm rot="0">
            <a:off x="9230619" y="4107341"/>
            <a:ext cx="5280562" cy="881650"/>
            <a:chOff x="0" y="0"/>
            <a:chExt cx="2345448" cy="391599"/>
          </a:xfrm>
        </p:grpSpPr>
        <p:sp>
          <p:nvSpPr>
            <p:cNvPr name="Freeform 17" id="17"/>
            <p:cNvSpPr/>
            <p:nvPr/>
          </p:nvSpPr>
          <p:spPr>
            <a:xfrm flipH="false" flipV="false" rot="0">
              <a:off x="0" y="0"/>
              <a:ext cx="2345448" cy="391599"/>
            </a:xfrm>
            <a:custGeom>
              <a:avLst/>
              <a:gdLst/>
              <a:ahLst/>
              <a:cxnLst/>
              <a:rect r="r" b="b" t="t" l="l"/>
              <a:pathLst>
                <a:path h="391599" w="2345448">
                  <a:moveTo>
                    <a:pt x="36653" y="0"/>
                  </a:moveTo>
                  <a:lnTo>
                    <a:pt x="2308795" y="0"/>
                  </a:lnTo>
                  <a:cubicBezTo>
                    <a:pt x="2329038" y="0"/>
                    <a:pt x="2345448" y="16410"/>
                    <a:pt x="2345448" y="36653"/>
                  </a:cubicBezTo>
                  <a:lnTo>
                    <a:pt x="2345448" y="354946"/>
                  </a:lnTo>
                  <a:cubicBezTo>
                    <a:pt x="2345448" y="375189"/>
                    <a:pt x="2329038" y="391599"/>
                    <a:pt x="2308795" y="391599"/>
                  </a:cubicBezTo>
                  <a:lnTo>
                    <a:pt x="36653" y="391599"/>
                  </a:lnTo>
                  <a:cubicBezTo>
                    <a:pt x="16410" y="391599"/>
                    <a:pt x="0" y="375189"/>
                    <a:pt x="0" y="354946"/>
                  </a:cubicBezTo>
                  <a:lnTo>
                    <a:pt x="0" y="36653"/>
                  </a:lnTo>
                  <a:cubicBezTo>
                    <a:pt x="0" y="16410"/>
                    <a:pt x="16410" y="0"/>
                    <a:pt x="36653" y="0"/>
                  </a:cubicBezTo>
                  <a:close/>
                </a:path>
              </a:pathLst>
            </a:custGeom>
            <a:solidFill>
              <a:srgbClr val="FFBD59"/>
            </a:solidFill>
            <a:ln w="19050" cap="rnd">
              <a:solidFill>
                <a:srgbClr val="000000"/>
              </a:solidFill>
              <a:prstDash val="solid"/>
              <a:round/>
            </a:ln>
          </p:spPr>
        </p:sp>
        <p:sp>
          <p:nvSpPr>
            <p:cNvPr name="TextBox 18" id="18"/>
            <p:cNvSpPr txBox="true"/>
            <p:nvPr/>
          </p:nvSpPr>
          <p:spPr>
            <a:xfrm>
              <a:off x="0" y="-38100"/>
              <a:ext cx="2345448" cy="429699"/>
            </a:xfrm>
            <a:prstGeom prst="rect">
              <a:avLst/>
            </a:prstGeom>
          </p:spPr>
          <p:txBody>
            <a:bodyPr anchor="ctr" rtlCol="false" tIns="50800" lIns="50800" bIns="50800" rIns="50800"/>
            <a:lstStyle/>
            <a:p>
              <a:pPr algn="ctr">
                <a:lnSpc>
                  <a:spcPts val="2239"/>
                </a:lnSpc>
              </a:pPr>
            </a:p>
          </p:txBody>
        </p:sp>
      </p:grpSp>
      <p:sp>
        <p:nvSpPr>
          <p:cNvPr name="Freeform 19" id="19"/>
          <p:cNvSpPr/>
          <p:nvPr/>
        </p:nvSpPr>
        <p:spPr>
          <a:xfrm flipH="false" flipV="false" rot="0">
            <a:off x="9401460" y="4107341"/>
            <a:ext cx="881650" cy="881650"/>
          </a:xfrm>
          <a:custGeom>
            <a:avLst/>
            <a:gdLst/>
            <a:ahLst/>
            <a:cxnLst/>
            <a:rect r="r" b="b" t="t" l="l"/>
            <a:pathLst>
              <a:path h="881650" w="881650">
                <a:moveTo>
                  <a:pt x="0" y="0"/>
                </a:moveTo>
                <a:lnTo>
                  <a:pt x="881650" y="0"/>
                </a:lnTo>
                <a:lnTo>
                  <a:pt x="881650" y="881650"/>
                </a:lnTo>
                <a:lnTo>
                  <a:pt x="0" y="881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0311685" y="4328943"/>
            <a:ext cx="3521949" cy="371772"/>
          </a:xfrm>
          <a:prstGeom prst="rect">
            <a:avLst/>
          </a:prstGeom>
        </p:spPr>
        <p:txBody>
          <a:bodyPr anchor="t" rtlCol="false" tIns="0" lIns="0" bIns="0" rIns="0">
            <a:spAutoFit/>
          </a:bodyPr>
          <a:lstStyle/>
          <a:p>
            <a:pPr algn="l">
              <a:lnSpc>
                <a:spcPts val="3171"/>
              </a:lnSpc>
            </a:pPr>
            <a:r>
              <a:rPr lang="en-US" sz="2020" b="true">
                <a:solidFill>
                  <a:srgbClr val="000000"/>
                </a:solidFill>
                <a:latin typeface="Space Mono Bold"/>
                <a:ea typeface="Space Mono Bold"/>
                <a:cs typeface="Space Mono Bold"/>
                <a:sym typeface="Space Mono Bold"/>
              </a:rPr>
              <a:t>pets_images</a:t>
            </a:r>
          </a:p>
        </p:txBody>
      </p:sp>
      <p:grpSp>
        <p:nvGrpSpPr>
          <p:cNvPr name="Group 21" id="21"/>
          <p:cNvGrpSpPr/>
          <p:nvPr/>
        </p:nvGrpSpPr>
        <p:grpSpPr>
          <a:xfrm rot="0">
            <a:off x="9230619" y="5261848"/>
            <a:ext cx="5280562" cy="881650"/>
            <a:chOff x="0" y="0"/>
            <a:chExt cx="2345448" cy="391599"/>
          </a:xfrm>
        </p:grpSpPr>
        <p:sp>
          <p:nvSpPr>
            <p:cNvPr name="Freeform 22" id="22"/>
            <p:cNvSpPr/>
            <p:nvPr/>
          </p:nvSpPr>
          <p:spPr>
            <a:xfrm flipH="false" flipV="false" rot="0">
              <a:off x="0" y="0"/>
              <a:ext cx="2345448" cy="391599"/>
            </a:xfrm>
            <a:custGeom>
              <a:avLst/>
              <a:gdLst/>
              <a:ahLst/>
              <a:cxnLst/>
              <a:rect r="r" b="b" t="t" l="l"/>
              <a:pathLst>
                <a:path h="391599" w="2345448">
                  <a:moveTo>
                    <a:pt x="36653" y="0"/>
                  </a:moveTo>
                  <a:lnTo>
                    <a:pt x="2308795" y="0"/>
                  </a:lnTo>
                  <a:cubicBezTo>
                    <a:pt x="2329038" y="0"/>
                    <a:pt x="2345448" y="16410"/>
                    <a:pt x="2345448" y="36653"/>
                  </a:cubicBezTo>
                  <a:lnTo>
                    <a:pt x="2345448" y="354946"/>
                  </a:lnTo>
                  <a:cubicBezTo>
                    <a:pt x="2345448" y="375189"/>
                    <a:pt x="2329038" y="391599"/>
                    <a:pt x="2308795" y="391599"/>
                  </a:cubicBezTo>
                  <a:lnTo>
                    <a:pt x="36653" y="391599"/>
                  </a:lnTo>
                  <a:cubicBezTo>
                    <a:pt x="16410" y="391599"/>
                    <a:pt x="0" y="375189"/>
                    <a:pt x="0" y="354946"/>
                  </a:cubicBezTo>
                  <a:lnTo>
                    <a:pt x="0" y="36653"/>
                  </a:lnTo>
                  <a:cubicBezTo>
                    <a:pt x="0" y="16410"/>
                    <a:pt x="16410" y="0"/>
                    <a:pt x="36653" y="0"/>
                  </a:cubicBezTo>
                  <a:close/>
                </a:path>
              </a:pathLst>
            </a:custGeom>
            <a:solidFill>
              <a:srgbClr val="FFBD59"/>
            </a:solidFill>
            <a:ln w="19050" cap="rnd">
              <a:solidFill>
                <a:srgbClr val="000000"/>
              </a:solidFill>
              <a:prstDash val="solid"/>
              <a:round/>
            </a:ln>
          </p:spPr>
        </p:sp>
        <p:sp>
          <p:nvSpPr>
            <p:cNvPr name="TextBox 23" id="23"/>
            <p:cNvSpPr txBox="true"/>
            <p:nvPr/>
          </p:nvSpPr>
          <p:spPr>
            <a:xfrm>
              <a:off x="0" y="-38100"/>
              <a:ext cx="2345448" cy="429699"/>
            </a:xfrm>
            <a:prstGeom prst="rect">
              <a:avLst/>
            </a:prstGeom>
          </p:spPr>
          <p:txBody>
            <a:bodyPr anchor="ctr" rtlCol="false" tIns="50800" lIns="50800" bIns="50800" rIns="50800"/>
            <a:lstStyle/>
            <a:p>
              <a:pPr algn="ctr">
                <a:lnSpc>
                  <a:spcPts val="2239"/>
                </a:lnSpc>
              </a:pPr>
            </a:p>
          </p:txBody>
        </p:sp>
      </p:grpSp>
      <p:sp>
        <p:nvSpPr>
          <p:cNvPr name="Freeform 24" id="24"/>
          <p:cNvSpPr/>
          <p:nvPr/>
        </p:nvSpPr>
        <p:spPr>
          <a:xfrm flipH="false" flipV="false" rot="0">
            <a:off x="9401460" y="5261848"/>
            <a:ext cx="881650" cy="881650"/>
          </a:xfrm>
          <a:custGeom>
            <a:avLst/>
            <a:gdLst/>
            <a:ahLst/>
            <a:cxnLst/>
            <a:rect r="r" b="b" t="t" l="l"/>
            <a:pathLst>
              <a:path h="881650" w="881650">
                <a:moveTo>
                  <a:pt x="0" y="0"/>
                </a:moveTo>
                <a:lnTo>
                  <a:pt x="881650" y="0"/>
                </a:lnTo>
                <a:lnTo>
                  <a:pt x="881650" y="881650"/>
                </a:lnTo>
                <a:lnTo>
                  <a:pt x="0" y="881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10311685" y="5483449"/>
            <a:ext cx="3521949" cy="371772"/>
          </a:xfrm>
          <a:prstGeom prst="rect">
            <a:avLst/>
          </a:prstGeom>
        </p:spPr>
        <p:txBody>
          <a:bodyPr anchor="t" rtlCol="false" tIns="0" lIns="0" bIns="0" rIns="0">
            <a:spAutoFit/>
          </a:bodyPr>
          <a:lstStyle/>
          <a:p>
            <a:pPr algn="l">
              <a:lnSpc>
                <a:spcPts val="3171"/>
              </a:lnSpc>
            </a:pPr>
            <a:r>
              <a:rPr lang="en-US" sz="2020" b="true">
                <a:solidFill>
                  <a:srgbClr val="000000"/>
                </a:solidFill>
                <a:latin typeface="Space Mono Bold"/>
                <a:ea typeface="Space Mono Bold"/>
                <a:cs typeface="Space Mono Bold"/>
                <a:sym typeface="Space Mono Bold"/>
              </a:rPr>
              <a:t>post_images</a:t>
            </a:r>
          </a:p>
        </p:txBody>
      </p:sp>
      <p:sp>
        <p:nvSpPr>
          <p:cNvPr name="Freeform 26" id="26"/>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88E5"/>
        </a:solidFill>
      </p:bgPr>
    </p:bg>
    <p:spTree>
      <p:nvGrpSpPr>
        <p:cNvPr id="1" name=""/>
        <p:cNvGrpSpPr/>
        <p:nvPr/>
      </p:nvGrpSpPr>
      <p:grpSpPr>
        <a:xfrm>
          <a:off x="0" y="0"/>
          <a:ext cx="0" cy="0"/>
          <a:chOff x="0" y="0"/>
          <a:chExt cx="0" cy="0"/>
        </a:xfrm>
      </p:grpSpPr>
      <p:sp>
        <p:nvSpPr>
          <p:cNvPr name="TextBox 2" id="2"/>
          <p:cNvSpPr txBox="true"/>
          <p:nvPr/>
        </p:nvSpPr>
        <p:spPr>
          <a:xfrm rot="0">
            <a:off x="653262" y="741028"/>
            <a:ext cx="6661903" cy="589597"/>
          </a:xfrm>
          <a:prstGeom prst="rect">
            <a:avLst/>
          </a:prstGeom>
        </p:spPr>
        <p:txBody>
          <a:bodyPr anchor="t" rtlCol="false" tIns="0" lIns="0" bIns="0" rIns="0">
            <a:spAutoFit/>
          </a:bodyPr>
          <a:lstStyle/>
          <a:p>
            <a:pPr algn="l">
              <a:lnSpc>
                <a:spcPts val="4319"/>
              </a:lnSpc>
            </a:pPr>
            <a:r>
              <a:rPr lang="en-US" sz="3999" b="true">
                <a:solidFill>
                  <a:srgbClr val="000000"/>
                </a:solidFill>
                <a:latin typeface="Now Bold"/>
                <a:ea typeface="Now Bold"/>
                <a:cs typeface="Now Bold"/>
                <a:sym typeface="Now Bold"/>
              </a:rPr>
              <a:t>Registro</a:t>
            </a:r>
          </a:p>
        </p:txBody>
      </p:sp>
      <p:sp>
        <p:nvSpPr>
          <p:cNvPr name="Freeform 3" id="3"/>
          <p:cNvSpPr/>
          <p:nvPr/>
        </p:nvSpPr>
        <p:spPr>
          <a:xfrm flipH="false" flipV="false" rot="0">
            <a:off x="6216102" y="504444"/>
            <a:ext cx="5855797" cy="9562234"/>
          </a:xfrm>
          <a:custGeom>
            <a:avLst/>
            <a:gdLst/>
            <a:ahLst/>
            <a:cxnLst/>
            <a:rect r="r" b="b" t="t" l="l"/>
            <a:pathLst>
              <a:path h="9562234" w="5855797">
                <a:moveTo>
                  <a:pt x="0" y="0"/>
                </a:moveTo>
                <a:lnTo>
                  <a:pt x="5855796" y="0"/>
                </a:lnTo>
                <a:lnTo>
                  <a:pt x="5855796" y="9562234"/>
                </a:lnTo>
                <a:lnTo>
                  <a:pt x="0" y="9562234"/>
                </a:lnTo>
                <a:lnTo>
                  <a:pt x="0" y="0"/>
                </a:lnTo>
                <a:close/>
              </a:path>
            </a:pathLst>
          </a:custGeom>
          <a:blipFill>
            <a:blip r:embed="rId2"/>
            <a:stretch>
              <a:fillRect l="0" t="0" r="0" b="-8834"/>
            </a:stretch>
          </a:blipFill>
        </p:spPr>
      </p:sp>
      <p:sp>
        <p:nvSpPr>
          <p:cNvPr name="Freeform 4" id="4"/>
          <p:cNvSpPr/>
          <p:nvPr/>
        </p:nvSpPr>
        <p:spPr>
          <a:xfrm flipH="false" flipV="false" rot="0">
            <a:off x="13285100" y="504444"/>
            <a:ext cx="3974200" cy="1048512"/>
          </a:xfrm>
          <a:custGeom>
            <a:avLst/>
            <a:gdLst/>
            <a:ahLst/>
            <a:cxnLst/>
            <a:rect r="r" b="b" t="t" l="l"/>
            <a:pathLst>
              <a:path h="1048512" w="3974200">
                <a:moveTo>
                  <a:pt x="0" y="0"/>
                </a:moveTo>
                <a:lnTo>
                  <a:pt x="3974200" y="0"/>
                </a:lnTo>
                <a:lnTo>
                  <a:pt x="3974200" y="1048512"/>
                </a:lnTo>
                <a:lnTo>
                  <a:pt x="0" y="1048512"/>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DAGP2ilGgN8</dc:identifier>
  <dcterms:modified xsi:type="dcterms:W3CDTF">2011-08-01T06:04:30Z</dcterms:modified>
  <cp:revision>1</cp:revision>
  <dc:title>MascotAPP -  Avance 3</dc:title>
</cp:coreProperties>
</file>